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8" r:id="rId1"/>
  </p:sldMasterIdLst>
  <p:notesMasterIdLst>
    <p:notesMasterId r:id="rId19"/>
  </p:notesMasterIdLst>
  <p:sldIdLst>
    <p:sldId id="256" r:id="rId2"/>
    <p:sldId id="257" r:id="rId3"/>
    <p:sldId id="258" r:id="rId4"/>
    <p:sldId id="260" r:id="rId5"/>
    <p:sldId id="265" r:id="rId6"/>
    <p:sldId id="266" r:id="rId7"/>
    <p:sldId id="267" r:id="rId8"/>
    <p:sldId id="261" r:id="rId9"/>
    <p:sldId id="268" r:id="rId10"/>
    <p:sldId id="271" r:id="rId11"/>
    <p:sldId id="272" r:id="rId12"/>
    <p:sldId id="274" r:id="rId13"/>
    <p:sldId id="275" r:id="rId14"/>
    <p:sldId id="259" r:id="rId15"/>
    <p:sldId id="262" r:id="rId16"/>
    <p:sldId id="263" r:id="rId17"/>
    <p:sldId id="276" r:id="rId18"/>
  </p:sldIdLst>
  <p:sldSz cx="14630400" cy="8229600"/>
  <p:notesSz cx="8229600" cy="14630400"/>
  <p:embeddedFontLst>
    <p:embeddedFont>
      <p:font typeface="Gelasio" pitchFamily="2" charset="0"/>
      <p:regular r:id="rId20"/>
      <p:bold r:id="rId21"/>
      <p:italic r:id="rId22"/>
      <p:boldItalic r:id="rId23"/>
    </p:embeddedFont>
    <p:embeddedFont>
      <p:font typeface="Lato" panose="020F0502020204030203" pitchFamily="34" charset="0"/>
      <p:regular r:id="rId24"/>
      <p:bold r:id="rId25"/>
      <p:italic r:id="rId26"/>
      <p:boldItalic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png>
</file>

<file path=ppt/media/image10.jpg>
</file>

<file path=ppt/media/image11.png>
</file>

<file path=ppt/media/image12.jpg>
</file>

<file path=ppt/media/image13.png>
</file>

<file path=ppt/media/image14.jpg>
</file>

<file path=ppt/media/image15.gif>
</file>

<file path=ppt/media/image16.jpg>
</file>

<file path=ppt/media/image17.png>
</file>

<file path=ppt/media/image18.png>
</file>

<file path=ppt/media/image19.jp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1348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0AE660-823E-E3FB-9D0C-CD9129CE03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217ACB-BE3C-9665-414F-BE50DC4368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5CBFA0-5926-4340-F86B-CD5351881B1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58B2B87-D8EA-569C-B0C0-874A94DF0AE3}"/>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168393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8F9ADB-AFEE-C651-6771-5E47167458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5C21C2-DACE-4C4B-0A11-F02820E631D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072E24-D34A-3647-639C-FAE1C9628C4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DE29D1C-63D4-62D7-9E9E-A7D84F0B940D}"/>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1430757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967CD7-812D-3213-BB76-75438766D3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31D5760-CA63-07FA-88D3-050AB370BF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14F5F2-F00E-00A0-22E9-12CB44C56A9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ACDDCC3-A967-2AE9-3FB1-079673996E78}"/>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239913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F9867C-28FF-3CAF-E3DB-ED85F334FF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B02159-F56C-4E41-6A2D-253A4E63A1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7993DB-FA8B-4622-6F6E-5669E1145FB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732EA18-CF69-91C7-F8A8-AC678F9643F3}"/>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20656407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039F11-6502-1085-4C2C-2D9F2C19F4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B3C7EB-D8BE-DB7E-9D5C-5BD90AD1C5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BD41DE-0104-6E13-C032-D48B8430F9D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D708462-5E91-F871-2FD1-6A0D2050155C}"/>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893920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9BB41-68F7-253B-8BBE-A8B16FF6244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CACC5B-105A-22E1-4689-5A5E14C929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2375D0-0C5F-2C09-4EB5-D36966949E1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A0DB609-EC6B-1AF3-5F97-C9D3E7ADD185}"/>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377644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CE671 : Introduction to Remote Sensing</a:t>
            </a:r>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07817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CE671 : Introduction to Remote Sensing</a:t>
            </a:r>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19960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CE671 : Introduction to Remote Sensing</a:t>
            </a:r>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244463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45500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29545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81162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705718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8951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17719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797422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17895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CE671 : Introduction to Remote Sensing</a:t>
            </a:r>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13319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CE671 : Introduction to Remote Sensing</a:t>
            </a:r>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845462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CE671 : Introduction to Remote Sensing</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25362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r>
              <a:rPr lang="en-US"/>
              <a:t>CE671 : Introduction to Remote Sensing</a:t>
            </a:r>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07987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r>
              <a:rPr lang="en-US"/>
              <a:t>CE671 : Introduction to Remote Sensing</a:t>
            </a:r>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742340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r>
              <a:rPr lang="en-US"/>
              <a:t>CE671 : Introduction to Remote Sensing</a:t>
            </a:r>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097992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CE671 : Introduction to Remote Sensing</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501166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CE671 : Introduction to Remote Sensing</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76625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r>
              <a:rPr lang="en-US"/>
              <a:t>CE671 : Introduction to Remote Sensing</a:t>
            </a:r>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3960189356"/>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Lst>
  <p:hf sldNum="0" hd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hyperlink" Target="https://en.wikipedia.org/wiki/Indian_Institute_of_Technology_Kanpur"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7.xml"/><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7.xml"/><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hyperlink" Target="https://picnicwithants.wordpress.com/tag/grateful" TargetMode="External"/><Relationship Id="rId2" Type="http://schemas.openxmlformats.org/officeDocument/2006/relationships/image" Target="../media/image19.jp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hyperlink" Target="https://www.wired.it/internet/web/2015/10/05/internet-facebook-africa-satellit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7.xml"/><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7.xml"/><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p:cNvPicPr>
            <a:picLocks noChangeAspect="1"/>
          </p:cNvPicPr>
          <p:nvPr/>
        </p:nvPicPr>
        <p:blipFill>
          <a:blip r:embed="rId3">
            <a:extLst>
              <a:ext uri="{837473B0-CC2E-450A-ABE3-18F120FF3D39}">
                <a1611:picAttrSrcUrl xmlns:a1611="http://schemas.microsoft.com/office/drawing/2016/11/main" r:id="rId4"/>
              </a:ext>
            </a:extLst>
          </a:blip>
          <a:srcRect/>
          <a:stretch/>
        </p:blipFill>
        <p:spPr>
          <a:xfrm>
            <a:off x="9144000" y="820936"/>
            <a:ext cx="5486400" cy="6218515"/>
          </a:xfrm>
          <a:prstGeom prst="rect">
            <a:avLst/>
          </a:prstGeom>
        </p:spPr>
      </p:pic>
      <p:sp>
        <p:nvSpPr>
          <p:cNvPr id="3" name="Text 0"/>
          <p:cNvSpPr/>
          <p:nvPr/>
        </p:nvSpPr>
        <p:spPr>
          <a:xfrm>
            <a:off x="738545" y="820936"/>
            <a:ext cx="7666911" cy="3639503"/>
          </a:xfrm>
          <a:prstGeom prst="rect">
            <a:avLst/>
          </a:prstGeom>
          <a:noFill/>
          <a:ln/>
        </p:spPr>
        <p:txBody>
          <a:bodyPr wrap="square" lIns="0" tIns="0" rIns="0" bIns="0" rtlCol="0" anchor="t"/>
          <a:lstStyle/>
          <a:p>
            <a:pPr marL="0" indent="0">
              <a:lnSpc>
                <a:spcPts val="7150"/>
              </a:lnSpc>
              <a:buNone/>
            </a:pPr>
            <a:r>
              <a:rPr lang="en-US" sz="5700" dirty="0">
                <a:solidFill>
                  <a:srgbClr val="312F2B"/>
                </a:solidFill>
                <a:latin typeface="Times New Roman" panose="02020603050405020304" pitchFamily="18" charset="0"/>
                <a:ea typeface="Gelasio" pitchFamily="34" charset="-122"/>
                <a:cs typeface="Times New Roman" panose="02020603050405020304" pitchFamily="18" charset="0"/>
              </a:rPr>
              <a:t>Analysis of Land Use and Land Cover (LULC) Changes at IIT Kanpur Campus</a:t>
            </a:r>
            <a:endParaRPr lang="en-US" sz="5700" dirty="0">
              <a:latin typeface="Times New Roman" panose="02020603050405020304" pitchFamily="18" charset="0"/>
              <a:cs typeface="Times New Roman" panose="02020603050405020304" pitchFamily="18" charset="0"/>
            </a:endParaRPr>
          </a:p>
        </p:txBody>
      </p:sp>
      <p:sp>
        <p:nvSpPr>
          <p:cNvPr id="4" name="Text 1"/>
          <p:cNvSpPr/>
          <p:nvPr/>
        </p:nvSpPr>
        <p:spPr>
          <a:xfrm>
            <a:off x="738545" y="4776907"/>
            <a:ext cx="7666911" cy="2025253"/>
          </a:xfrm>
          <a:prstGeom prst="rect">
            <a:avLst/>
          </a:prstGeom>
          <a:noFill/>
          <a:ln/>
        </p:spPr>
        <p:txBody>
          <a:bodyPr wrap="square" lIns="0" tIns="0" rIns="0" bIns="0" rtlCol="0" anchor="t"/>
          <a:lstStyle/>
          <a:p>
            <a:pPr marL="0" indent="0">
              <a:lnSpc>
                <a:spcPts val="2650"/>
              </a:lnSpc>
              <a:buNone/>
            </a:pPr>
            <a:r>
              <a:rPr lang="en-IN" sz="2400" i="1" dirty="0">
                <a:latin typeface="Times New Roman" panose="02020603050405020304" pitchFamily="18" charset="0"/>
                <a:cs typeface="Times New Roman" panose="02020603050405020304" pitchFamily="18" charset="0"/>
              </a:rPr>
              <a:t>Group Members :  ASHISH ARYAL, YUVRAJ SINGH, ARKA 					DIPTA SARKAR and HARSH 								CHANDRAKAR</a:t>
            </a:r>
          </a:p>
          <a:p>
            <a:pPr marL="0" indent="0">
              <a:lnSpc>
                <a:spcPts val="2650"/>
              </a:lnSpc>
              <a:buNone/>
            </a:pPr>
            <a:endParaRPr lang="en-IN" sz="2400" i="1" dirty="0">
              <a:latin typeface="Times New Roman" panose="02020603050405020304" pitchFamily="18" charset="0"/>
              <a:cs typeface="Times New Roman" panose="02020603050405020304" pitchFamily="18" charset="0"/>
            </a:endParaRPr>
          </a:p>
          <a:p>
            <a:pPr marL="0" indent="0">
              <a:lnSpc>
                <a:spcPts val="2650"/>
              </a:lnSpc>
              <a:buNone/>
            </a:pPr>
            <a:r>
              <a:rPr lang="en-IN" sz="2400" i="1" dirty="0">
                <a:latin typeface="Times New Roman" panose="02020603050405020304" pitchFamily="18" charset="0"/>
                <a:cs typeface="Times New Roman" panose="02020603050405020304" pitchFamily="18" charset="0"/>
              </a:rPr>
              <a:t>Course Instructor : </a:t>
            </a:r>
            <a:r>
              <a:rPr lang="en-IN" sz="2400" i="1" dirty="0" err="1">
                <a:latin typeface="Times New Roman" panose="02020603050405020304" pitchFamily="18" charset="0"/>
                <a:cs typeface="Times New Roman" panose="02020603050405020304" pitchFamily="18" charset="0"/>
              </a:rPr>
              <a:t>Dr.</a:t>
            </a:r>
            <a:r>
              <a:rPr lang="en-IN" sz="2400" i="1" dirty="0">
                <a:latin typeface="Times New Roman" panose="02020603050405020304" pitchFamily="18" charset="0"/>
                <a:cs typeface="Times New Roman" panose="02020603050405020304" pitchFamily="18" charset="0"/>
              </a:rPr>
              <a:t> Bharat </a:t>
            </a:r>
            <a:r>
              <a:rPr lang="en-IN" sz="2400" i="1" dirty="0" err="1">
                <a:latin typeface="Times New Roman" panose="02020603050405020304" pitchFamily="18" charset="0"/>
                <a:cs typeface="Times New Roman" panose="02020603050405020304" pitchFamily="18" charset="0"/>
              </a:rPr>
              <a:t>Lohani</a:t>
            </a:r>
            <a:r>
              <a:rPr lang="en-IN" sz="2400" i="1" dirty="0">
                <a:latin typeface="Times New Roman" panose="02020603050405020304" pitchFamily="18" charset="0"/>
                <a:cs typeface="Times New Roman" panose="02020603050405020304" pitchFamily="18" charset="0"/>
              </a:rPr>
              <a:t> (CE671 : Introduction 					   to Remote Sensing)</a:t>
            </a:r>
          </a:p>
          <a:p>
            <a:pPr marL="0" indent="0">
              <a:lnSpc>
                <a:spcPts val="2650"/>
              </a:lnSpc>
              <a:buNone/>
            </a:pPr>
            <a:endParaRPr lang="en-IN" sz="1600" dirty="0">
              <a:latin typeface="Times New Roman" panose="02020603050405020304" pitchFamily="18" charset="0"/>
              <a:cs typeface="Times New Roman" panose="02020603050405020304" pitchFamily="18" charset="0"/>
            </a:endParaRPr>
          </a:p>
          <a:p>
            <a:pPr marL="0" indent="0">
              <a:lnSpc>
                <a:spcPts val="2650"/>
              </a:lnSpc>
              <a:buNone/>
            </a:pPr>
            <a:endParaRPr lang="en-IN" sz="1600" dirty="0">
              <a:latin typeface="Times New Roman" panose="02020603050405020304" pitchFamily="18" charset="0"/>
              <a:cs typeface="Times New Roman" panose="02020603050405020304" pitchFamily="18" charset="0"/>
            </a:endParaRPr>
          </a:p>
          <a:p>
            <a:pPr marL="0" indent="0">
              <a:lnSpc>
                <a:spcPts val="2650"/>
              </a:lnSpc>
              <a:buNone/>
            </a:pPr>
            <a:endParaRPr lang="en-US" sz="1650" dirty="0"/>
          </a:p>
          <a:p>
            <a:pPr marL="0" indent="0">
              <a:lnSpc>
                <a:spcPts val="2650"/>
              </a:lnSpc>
              <a:buNone/>
            </a:pPr>
            <a:endParaRPr lang="en-US" sz="1650" dirty="0"/>
          </a:p>
          <a:p>
            <a:pPr marL="0" indent="0">
              <a:lnSpc>
                <a:spcPts val="2650"/>
              </a:lnSpc>
              <a:buNone/>
            </a:pPr>
            <a:endParaRPr lang="en-US" sz="1650" dirty="0"/>
          </a:p>
          <a:p>
            <a:pPr marL="0" indent="0">
              <a:lnSpc>
                <a:spcPts val="2650"/>
              </a:lnSpc>
              <a:buNone/>
            </a:pPr>
            <a:endParaRPr lang="en-US" sz="1650" dirty="0"/>
          </a:p>
        </p:txBody>
      </p:sp>
      <p:sp>
        <p:nvSpPr>
          <p:cNvPr id="6" name="Text 3"/>
          <p:cNvSpPr/>
          <p:nvPr/>
        </p:nvSpPr>
        <p:spPr>
          <a:xfrm>
            <a:off x="851654" y="7175302"/>
            <a:ext cx="111323" cy="97512"/>
          </a:xfrm>
          <a:prstGeom prst="rect">
            <a:avLst/>
          </a:prstGeom>
          <a:noFill/>
          <a:ln/>
        </p:spPr>
        <p:txBody>
          <a:bodyPr wrap="none" lIns="0" tIns="0" rIns="0" bIns="0" rtlCol="0" anchor="t"/>
          <a:lstStyle/>
          <a:p>
            <a:pPr marL="0" indent="0" algn="ctr">
              <a:lnSpc>
                <a:spcPts val="750"/>
              </a:lnSpc>
              <a:buNone/>
            </a:pPr>
            <a:endParaRPr lang="en-US" sz="750" dirty="0"/>
          </a:p>
        </p:txBody>
      </p:sp>
      <p:sp>
        <p:nvSpPr>
          <p:cNvPr id="7" name="Text 4"/>
          <p:cNvSpPr/>
          <p:nvPr/>
        </p:nvSpPr>
        <p:spPr>
          <a:xfrm>
            <a:off x="1181576" y="7039451"/>
            <a:ext cx="1251942" cy="369213"/>
          </a:xfrm>
          <a:prstGeom prst="rect">
            <a:avLst/>
          </a:prstGeom>
          <a:noFill/>
          <a:ln/>
        </p:spPr>
        <p:txBody>
          <a:bodyPr wrap="none" lIns="0" tIns="0" rIns="0" bIns="0" rtlCol="0" anchor="t"/>
          <a:lstStyle/>
          <a:p>
            <a:pPr marL="0" indent="0" algn="l">
              <a:lnSpc>
                <a:spcPts val="2900"/>
              </a:lnSpc>
              <a:buNone/>
            </a:pPr>
            <a:endParaRPr lang="en-US" sz="20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6C013-FCB3-86BF-DD4A-0C8A8890C453}"/>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2E8B1589-5826-185D-9499-5FC5B64A4FF0}"/>
              </a:ext>
            </a:extLst>
          </p:cNvPr>
          <p:cNvSpPr/>
          <p:nvPr/>
        </p:nvSpPr>
        <p:spPr>
          <a:xfrm>
            <a:off x="664250" y="521851"/>
            <a:ext cx="4744641" cy="593050"/>
          </a:xfrm>
          <a:prstGeom prst="rect">
            <a:avLst/>
          </a:prstGeom>
          <a:noFill/>
          <a:ln/>
        </p:spPr>
        <p:txBody>
          <a:bodyPr wrap="none" lIns="0" tIns="0" rIns="0" bIns="0" rtlCol="0" anchor="t"/>
          <a:lstStyle/>
          <a:p>
            <a:pPr marL="0" indent="0">
              <a:lnSpc>
                <a:spcPts val="4650"/>
              </a:lnSpc>
              <a:buNone/>
            </a:pPr>
            <a:r>
              <a:rPr lang="en-US" sz="3700" dirty="0">
                <a:solidFill>
                  <a:srgbClr val="312F2B"/>
                </a:solidFill>
                <a:latin typeface="Times New Roman" panose="02020603050405020304" pitchFamily="18" charset="0"/>
                <a:ea typeface="Gelasio" pitchFamily="34" charset="-122"/>
                <a:cs typeface="Times New Roman" panose="02020603050405020304" pitchFamily="18" charset="0"/>
              </a:rPr>
              <a:t>Classified Images</a:t>
            </a:r>
            <a:endParaRPr lang="en-US" sz="3700" dirty="0">
              <a:latin typeface="Times New Roman" panose="02020603050405020304" pitchFamily="18" charset="0"/>
              <a:cs typeface="Times New Roman" panose="02020603050405020304" pitchFamily="18" charset="0"/>
            </a:endParaRPr>
          </a:p>
        </p:txBody>
      </p:sp>
      <p:sp>
        <p:nvSpPr>
          <p:cNvPr id="3" name="Text 1">
            <a:extLst>
              <a:ext uri="{FF2B5EF4-FFF2-40B4-BE49-F238E27FC236}">
                <a16:creationId xmlns:a16="http://schemas.microsoft.com/office/drawing/2014/main" id="{EF425B58-81CD-9DF2-24D3-B87389C70AEE}"/>
              </a:ext>
            </a:extLst>
          </p:cNvPr>
          <p:cNvSpPr/>
          <p:nvPr/>
        </p:nvSpPr>
        <p:spPr>
          <a:xfrm>
            <a:off x="664250" y="1494473"/>
            <a:ext cx="13301901" cy="910828"/>
          </a:xfrm>
          <a:prstGeom prst="rect">
            <a:avLst/>
          </a:prstGeom>
          <a:noFill/>
          <a:ln/>
        </p:spPr>
        <p:txBody>
          <a:bodyPr wrap="square" lIns="0" tIns="0" rIns="0" bIns="0" rtlCol="0" anchor="t"/>
          <a:lstStyle/>
          <a:p>
            <a:pPr marL="0" indent="0">
              <a:lnSpc>
                <a:spcPts val="2350"/>
              </a:lnSpc>
              <a:buNone/>
            </a:pPr>
            <a:endParaRPr lang="en-US" sz="1450" dirty="0">
              <a:latin typeface="Times New Roman" panose="02020603050405020304" pitchFamily="18" charset="0"/>
              <a:cs typeface="Times New Roman" panose="02020603050405020304" pitchFamily="18" charset="0"/>
            </a:endParaRPr>
          </a:p>
        </p:txBody>
      </p:sp>
      <p:sp>
        <p:nvSpPr>
          <p:cNvPr id="5" name="Text 2">
            <a:extLst>
              <a:ext uri="{FF2B5EF4-FFF2-40B4-BE49-F238E27FC236}">
                <a16:creationId xmlns:a16="http://schemas.microsoft.com/office/drawing/2014/main" id="{87D060F3-5857-7468-891E-35F1438B65A6}"/>
              </a:ext>
            </a:extLst>
          </p:cNvPr>
          <p:cNvSpPr/>
          <p:nvPr/>
        </p:nvSpPr>
        <p:spPr>
          <a:xfrm>
            <a:off x="664250" y="6878479"/>
            <a:ext cx="2372320" cy="296585"/>
          </a:xfrm>
          <a:prstGeom prst="rect">
            <a:avLst/>
          </a:prstGeom>
          <a:noFill/>
          <a:ln/>
        </p:spPr>
        <p:txBody>
          <a:bodyPr wrap="none" lIns="0" tIns="0" rIns="0" bIns="0" rtlCol="0" anchor="t"/>
          <a:lstStyle/>
          <a:p>
            <a:pPr marL="0" indent="0" algn="l">
              <a:lnSpc>
                <a:spcPts val="2300"/>
              </a:lnSpc>
              <a:buNone/>
            </a:pPr>
            <a:r>
              <a:rPr lang="en-US" sz="1850" dirty="0">
                <a:solidFill>
                  <a:srgbClr val="272525"/>
                </a:solidFill>
                <a:latin typeface="Times New Roman" panose="02020603050405020304" pitchFamily="18" charset="0"/>
                <a:ea typeface="Gelasio" pitchFamily="34" charset="-122"/>
                <a:cs typeface="Times New Roman" panose="02020603050405020304" pitchFamily="18" charset="0"/>
              </a:rPr>
              <a:t>2019 Layout</a:t>
            </a:r>
            <a:endParaRPr lang="en-US" sz="1850" dirty="0">
              <a:latin typeface="Times New Roman" panose="02020603050405020304" pitchFamily="18" charset="0"/>
              <a:cs typeface="Times New Roman" panose="02020603050405020304" pitchFamily="18" charset="0"/>
            </a:endParaRPr>
          </a:p>
        </p:txBody>
      </p:sp>
      <p:sp>
        <p:nvSpPr>
          <p:cNvPr id="6" name="Text 3">
            <a:extLst>
              <a:ext uri="{FF2B5EF4-FFF2-40B4-BE49-F238E27FC236}">
                <a16:creationId xmlns:a16="http://schemas.microsoft.com/office/drawing/2014/main" id="{C82DF9E5-CCD5-26B4-E159-FD355899BD13}"/>
              </a:ext>
            </a:extLst>
          </p:cNvPr>
          <p:cNvSpPr/>
          <p:nvPr/>
        </p:nvSpPr>
        <p:spPr>
          <a:xfrm>
            <a:off x="664250" y="7288887"/>
            <a:ext cx="6508552" cy="607219"/>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Times New Roman" panose="02020603050405020304" pitchFamily="18" charset="0"/>
                <a:ea typeface="Lato" pitchFamily="34" charset="-122"/>
                <a:cs typeface="Times New Roman" panose="02020603050405020304" pitchFamily="18" charset="0"/>
              </a:rPr>
              <a:t>The image shows the classified land cover types in 2016, with a mix of forest, open land, buildings, and roads.</a:t>
            </a:r>
            <a:endParaRPr lang="en-US" sz="1450" dirty="0">
              <a:latin typeface="Times New Roman" panose="02020603050405020304" pitchFamily="18" charset="0"/>
              <a:cs typeface="Times New Roman" panose="02020603050405020304" pitchFamily="18" charset="0"/>
            </a:endParaRPr>
          </a:p>
        </p:txBody>
      </p:sp>
      <p:pic>
        <p:nvPicPr>
          <p:cNvPr id="7" name="Image 1">
            <a:extLst>
              <a:ext uri="{FF2B5EF4-FFF2-40B4-BE49-F238E27FC236}">
                <a16:creationId xmlns:a16="http://schemas.microsoft.com/office/drawing/2014/main" id="{6080E0D5-A471-7FD5-D0F7-8395FFF79A9C}"/>
              </a:ext>
            </a:extLst>
          </p:cNvPr>
          <p:cNvPicPr>
            <a:picLocks noChangeAspect="1"/>
          </p:cNvPicPr>
          <p:nvPr/>
        </p:nvPicPr>
        <p:blipFill>
          <a:blip r:embed="rId3"/>
          <a:srcRect/>
          <a:stretch/>
        </p:blipFill>
        <p:spPr>
          <a:xfrm>
            <a:off x="6927925" y="811291"/>
            <a:ext cx="5926951" cy="6781205"/>
          </a:xfrm>
          <a:prstGeom prst="rect">
            <a:avLst/>
          </a:prstGeom>
        </p:spPr>
      </p:pic>
      <p:sp>
        <p:nvSpPr>
          <p:cNvPr id="8" name="Text 4">
            <a:extLst>
              <a:ext uri="{FF2B5EF4-FFF2-40B4-BE49-F238E27FC236}">
                <a16:creationId xmlns:a16="http://schemas.microsoft.com/office/drawing/2014/main" id="{C3146CF1-8D65-5045-16D2-7FA5DA4E94C2}"/>
              </a:ext>
            </a:extLst>
          </p:cNvPr>
          <p:cNvSpPr/>
          <p:nvPr/>
        </p:nvSpPr>
        <p:spPr>
          <a:xfrm>
            <a:off x="7457480" y="6878598"/>
            <a:ext cx="2372320" cy="296585"/>
          </a:xfrm>
          <a:prstGeom prst="rect">
            <a:avLst/>
          </a:prstGeom>
          <a:noFill/>
          <a:ln/>
        </p:spPr>
        <p:txBody>
          <a:bodyPr wrap="none" lIns="0" tIns="0" rIns="0" bIns="0" rtlCol="0" anchor="t"/>
          <a:lstStyle/>
          <a:p>
            <a:pPr marL="0" indent="0" algn="l">
              <a:lnSpc>
                <a:spcPts val="2300"/>
              </a:lnSpc>
              <a:buNone/>
            </a:pPr>
            <a:endParaRPr lang="en-US" sz="1850" dirty="0">
              <a:latin typeface="Times New Roman" panose="02020603050405020304" pitchFamily="18" charset="0"/>
              <a:cs typeface="Times New Roman" panose="02020603050405020304" pitchFamily="18" charset="0"/>
            </a:endParaRPr>
          </a:p>
        </p:txBody>
      </p:sp>
      <p:sp>
        <p:nvSpPr>
          <p:cNvPr id="9" name="Text 5">
            <a:extLst>
              <a:ext uri="{FF2B5EF4-FFF2-40B4-BE49-F238E27FC236}">
                <a16:creationId xmlns:a16="http://schemas.microsoft.com/office/drawing/2014/main" id="{B9F76C45-D029-DAA4-F2CA-E594BCDF03A3}"/>
              </a:ext>
            </a:extLst>
          </p:cNvPr>
          <p:cNvSpPr/>
          <p:nvPr/>
        </p:nvSpPr>
        <p:spPr>
          <a:xfrm>
            <a:off x="7457480" y="7289006"/>
            <a:ext cx="6508671" cy="607219"/>
          </a:xfrm>
          <a:prstGeom prst="rect">
            <a:avLst/>
          </a:prstGeom>
          <a:noFill/>
          <a:ln/>
        </p:spPr>
        <p:txBody>
          <a:bodyPr wrap="square" lIns="0" tIns="0" rIns="0" bIns="0" rtlCol="0" anchor="t"/>
          <a:lstStyle/>
          <a:p>
            <a:pPr marL="0" indent="0" algn="l">
              <a:lnSpc>
                <a:spcPts val="2350"/>
              </a:lnSpc>
              <a:buNone/>
            </a:pPr>
            <a:endParaRPr lang="en-US" sz="1450"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E0DCE219-78B9-965F-C06A-660930C901B6}"/>
              </a:ext>
            </a:extLst>
          </p:cNvPr>
          <p:cNvPicPr>
            <a:picLocks noChangeAspect="1"/>
          </p:cNvPicPr>
          <p:nvPr/>
        </p:nvPicPr>
        <p:blipFill>
          <a:blip r:embed="rId4"/>
          <a:stretch>
            <a:fillRect/>
          </a:stretch>
        </p:blipFill>
        <p:spPr>
          <a:xfrm>
            <a:off x="664249" y="1949887"/>
            <a:ext cx="5074920" cy="4235760"/>
          </a:xfrm>
          <a:prstGeom prst="rect">
            <a:avLst/>
          </a:prstGeom>
        </p:spPr>
      </p:pic>
      <p:sp>
        <p:nvSpPr>
          <p:cNvPr id="12" name="Oval 11">
            <a:extLst>
              <a:ext uri="{FF2B5EF4-FFF2-40B4-BE49-F238E27FC236}">
                <a16:creationId xmlns:a16="http://schemas.microsoft.com/office/drawing/2014/main" id="{5EB04026-00A4-DDAB-8159-DA9A3E21B0EF}"/>
              </a:ext>
            </a:extLst>
          </p:cNvPr>
          <p:cNvSpPr/>
          <p:nvPr/>
        </p:nvSpPr>
        <p:spPr>
          <a:xfrm>
            <a:off x="4862456" y="4787153"/>
            <a:ext cx="462579" cy="441063"/>
          </a:xfrm>
          <a:prstGeom prst="ellips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484B6FAF-9AE3-0F84-8CE8-2E286570EB23}"/>
              </a:ext>
            </a:extLst>
          </p:cNvPr>
          <p:cNvSpPr/>
          <p:nvPr/>
        </p:nvSpPr>
        <p:spPr>
          <a:xfrm>
            <a:off x="4970033" y="5228216"/>
            <a:ext cx="978946" cy="596084"/>
          </a:xfrm>
          <a:prstGeom prst="ellipse">
            <a:avLst/>
          </a:prstGeom>
          <a:noFill/>
          <a:ln>
            <a:solidFill>
              <a:srgbClr val="C00000"/>
            </a:solidFill>
          </a:ln>
          <a:effectLst>
            <a:glow rad="635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584206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5810B7-763D-14E4-A45F-8D5ED114289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A9E12633-F327-11D8-C0A4-D2875669E4D1}"/>
              </a:ext>
            </a:extLst>
          </p:cNvPr>
          <p:cNvSpPr/>
          <p:nvPr/>
        </p:nvSpPr>
        <p:spPr>
          <a:xfrm>
            <a:off x="664250" y="521851"/>
            <a:ext cx="4744641" cy="593050"/>
          </a:xfrm>
          <a:prstGeom prst="rect">
            <a:avLst/>
          </a:prstGeom>
          <a:noFill/>
          <a:ln/>
        </p:spPr>
        <p:txBody>
          <a:bodyPr wrap="none" lIns="0" tIns="0" rIns="0" bIns="0" rtlCol="0" anchor="t"/>
          <a:lstStyle/>
          <a:p>
            <a:pPr marL="0" indent="0">
              <a:lnSpc>
                <a:spcPts val="4650"/>
              </a:lnSpc>
              <a:buNone/>
            </a:pPr>
            <a:r>
              <a:rPr lang="en-US" sz="3700" dirty="0">
                <a:solidFill>
                  <a:srgbClr val="312F2B"/>
                </a:solidFill>
                <a:latin typeface="Times New Roman" panose="02020603050405020304" pitchFamily="18" charset="0"/>
                <a:ea typeface="Gelasio" pitchFamily="34" charset="-122"/>
                <a:cs typeface="Times New Roman" panose="02020603050405020304" pitchFamily="18" charset="0"/>
              </a:rPr>
              <a:t>Classified Images</a:t>
            </a:r>
            <a:endParaRPr lang="en-US" sz="3700" dirty="0">
              <a:latin typeface="Times New Roman" panose="02020603050405020304" pitchFamily="18" charset="0"/>
              <a:cs typeface="Times New Roman" panose="02020603050405020304" pitchFamily="18" charset="0"/>
            </a:endParaRPr>
          </a:p>
        </p:txBody>
      </p:sp>
      <p:sp>
        <p:nvSpPr>
          <p:cNvPr id="3" name="Text 1">
            <a:extLst>
              <a:ext uri="{FF2B5EF4-FFF2-40B4-BE49-F238E27FC236}">
                <a16:creationId xmlns:a16="http://schemas.microsoft.com/office/drawing/2014/main" id="{54B4B51B-213F-4D18-00DA-9692E7570907}"/>
              </a:ext>
            </a:extLst>
          </p:cNvPr>
          <p:cNvSpPr/>
          <p:nvPr/>
        </p:nvSpPr>
        <p:spPr>
          <a:xfrm>
            <a:off x="664250" y="1494473"/>
            <a:ext cx="13301901" cy="910828"/>
          </a:xfrm>
          <a:prstGeom prst="rect">
            <a:avLst/>
          </a:prstGeom>
          <a:noFill/>
          <a:ln/>
        </p:spPr>
        <p:txBody>
          <a:bodyPr wrap="square" lIns="0" tIns="0" rIns="0" bIns="0" rtlCol="0" anchor="t"/>
          <a:lstStyle/>
          <a:p>
            <a:pPr marL="0" indent="0">
              <a:lnSpc>
                <a:spcPts val="2350"/>
              </a:lnSpc>
              <a:buNone/>
            </a:pPr>
            <a:endParaRPr lang="en-US" sz="1450" dirty="0">
              <a:latin typeface="Times New Roman" panose="02020603050405020304" pitchFamily="18" charset="0"/>
              <a:cs typeface="Times New Roman" panose="02020603050405020304" pitchFamily="18" charset="0"/>
            </a:endParaRPr>
          </a:p>
        </p:txBody>
      </p:sp>
      <p:sp>
        <p:nvSpPr>
          <p:cNvPr id="5" name="Text 2">
            <a:extLst>
              <a:ext uri="{FF2B5EF4-FFF2-40B4-BE49-F238E27FC236}">
                <a16:creationId xmlns:a16="http://schemas.microsoft.com/office/drawing/2014/main" id="{79030763-2444-F8AF-AE8E-C4243D05B790}"/>
              </a:ext>
            </a:extLst>
          </p:cNvPr>
          <p:cNvSpPr/>
          <p:nvPr/>
        </p:nvSpPr>
        <p:spPr>
          <a:xfrm>
            <a:off x="664250" y="6878479"/>
            <a:ext cx="2372320" cy="296585"/>
          </a:xfrm>
          <a:prstGeom prst="rect">
            <a:avLst/>
          </a:prstGeom>
          <a:noFill/>
          <a:ln/>
        </p:spPr>
        <p:txBody>
          <a:bodyPr wrap="none" lIns="0" tIns="0" rIns="0" bIns="0" rtlCol="0" anchor="t"/>
          <a:lstStyle/>
          <a:p>
            <a:pPr marL="0" indent="0" algn="l">
              <a:lnSpc>
                <a:spcPts val="2300"/>
              </a:lnSpc>
              <a:buNone/>
            </a:pPr>
            <a:r>
              <a:rPr lang="en-US" sz="1850" dirty="0">
                <a:solidFill>
                  <a:srgbClr val="272525"/>
                </a:solidFill>
                <a:latin typeface="Times New Roman" panose="02020603050405020304" pitchFamily="18" charset="0"/>
                <a:ea typeface="Gelasio" pitchFamily="34" charset="-122"/>
                <a:cs typeface="Times New Roman" panose="02020603050405020304" pitchFamily="18" charset="0"/>
              </a:rPr>
              <a:t>2019 Layout</a:t>
            </a:r>
            <a:endParaRPr lang="en-US" sz="1850" dirty="0">
              <a:latin typeface="Times New Roman" panose="02020603050405020304" pitchFamily="18" charset="0"/>
              <a:cs typeface="Times New Roman" panose="02020603050405020304" pitchFamily="18" charset="0"/>
            </a:endParaRPr>
          </a:p>
        </p:txBody>
      </p:sp>
      <p:sp>
        <p:nvSpPr>
          <p:cNvPr id="6" name="Text 3">
            <a:extLst>
              <a:ext uri="{FF2B5EF4-FFF2-40B4-BE49-F238E27FC236}">
                <a16:creationId xmlns:a16="http://schemas.microsoft.com/office/drawing/2014/main" id="{7D691044-1637-1D23-8553-B6BCD6C279C1}"/>
              </a:ext>
            </a:extLst>
          </p:cNvPr>
          <p:cNvSpPr/>
          <p:nvPr/>
        </p:nvSpPr>
        <p:spPr>
          <a:xfrm>
            <a:off x="664250" y="7288887"/>
            <a:ext cx="6508552" cy="607219"/>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Times New Roman" panose="02020603050405020304" pitchFamily="18" charset="0"/>
                <a:ea typeface="Lato" pitchFamily="34" charset="-122"/>
                <a:cs typeface="Times New Roman" panose="02020603050405020304" pitchFamily="18" charset="0"/>
              </a:rPr>
              <a:t>The image shows the classified land cover types in 2016, with a mix of forest, open land, buildings, and roads.</a:t>
            </a:r>
            <a:endParaRPr lang="en-US" sz="1450" dirty="0">
              <a:latin typeface="Times New Roman" panose="02020603050405020304" pitchFamily="18" charset="0"/>
              <a:cs typeface="Times New Roman" panose="02020603050405020304" pitchFamily="18" charset="0"/>
            </a:endParaRPr>
          </a:p>
        </p:txBody>
      </p:sp>
      <p:pic>
        <p:nvPicPr>
          <p:cNvPr id="7" name="Image 1">
            <a:extLst>
              <a:ext uri="{FF2B5EF4-FFF2-40B4-BE49-F238E27FC236}">
                <a16:creationId xmlns:a16="http://schemas.microsoft.com/office/drawing/2014/main" id="{F4DD7740-75B2-ED71-78BD-B4C0E09B88B7}"/>
              </a:ext>
            </a:extLst>
          </p:cNvPr>
          <p:cNvPicPr>
            <a:picLocks noChangeAspect="1"/>
          </p:cNvPicPr>
          <p:nvPr/>
        </p:nvPicPr>
        <p:blipFill>
          <a:blip r:embed="rId3"/>
          <a:srcRect/>
          <a:stretch/>
        </p:blipFill>
        <p:spPr>
          <a:xfrm>
            <a:off x="7271388" y="811291"/>
            <a:ext cx="6089609" cy="6781205"/>
          </a:xfrm>
          <a:prstGeom prst="rect">
            <a:avLst/>
          </a:prstGeom>
        </p:spPr>
      </p:pic>
      <p:sp>
        <p:nvSpPr>
          <p:cNvPr id="8" name="Text 4">
            <a:extLst>
              <a:ext uri="{FF2B5EF4-FFF2-40B4-BE49-F238E27FC236}">
                <a16:creationId xmlns:a16="http://schemas.microsoft.com/office/drawing/2014/main" id="{7E6D8450-7BEC-607E-66F6-6A5C25E94563}"/>
              </a:ext>
            </a:extLst>
          </p:cNvPr>
          <p:cNvSpPr/>
          <p:nvPr/>
        </p:nvSpPr>
        <p:spPr>
          <a:xfrm>
            <a:off x="7457480" y="6878598"/>
            <a:ext cx="2372320" cy="296585"/>
          </a:xfrm>
          <a:prstGeom prst="rect">
            <a:avLst/>
          </a:prstGeom>
          <a:noFill/>
          <a:ln/>
        </p:spPr>
        <p:txBody>
          <a:bodyPr wrap="none" lIns="0" tIns="0" rIns="0" bIns="0" rtlCol="0" anchor="t"/>
          <a:lstStyle/>
          <a:p>
            <a:pPr marL="0" indent="0" algn="l">
              <a:lnSpc>
                <a:spcPts val="2300"/>
              </a:lnSpc>
              <a:buNone/>
            </a:pPr>
            <a:endParaRPr lang="en-US" sz="1850" dirty="0">
              <a:latin typeface="Times New Roman" panose="02020603050405020304" pitchFamily="18" charset="0"/>
              <a:cs typeface="Times New Roman" panose="02020603050405020304" pitchFamily="18" charset="0"/>
            </a:endParaRPr>
          </a:p>
        </p:txBody>
      </p:sp>
      <p:sp>
        <p:nvSpPr>
          <p:cNvPr id="9" name="Text 5">
            <a:extLst>
              <a:ext uri="{FF2B5EF4-FFF2-40B4-BE49-F238E27FC236}">
                <a16:creationId xmlns:a16="http://schemas.microsoft.com/office/drawing/2014/main" id="{AA611C7C-B673-FD10-483D-B20D107D3CC1}"/>
              </a:ext>
            </a:extLst>
          </p:cNvPr>
          <p:cNvSpPr/>
          <p:nvPr/>
        </p:nvSpPr>
        <p:spPr>
          <a:xfrm>
            <a:off x="7457480" y="7289006"/>
            <a:ext cx="6508671" cy="607219"/>
          </a:xfrm>
          <a:prstGeom prst="rect">
            <a:avLst/>
          </a:prstGeom>
          <a:noFill/>
          <a:ln/>
        </p:spPr>
        <p:txBody>
          <a:bodyPr wrap="square" lIns="0" tIns="0" rIns="0" bIns="0" rtlCol="0" anchor="t"/>
          <a:lstStyle/>
          <a:p>
            <a:pPr marL="0" indent="0" algn="l">
              <a:lnSpc>
                <a:spcPts val="2350"/>
              </a:lnSpc>
              <a:buNone/>
            </a:pPr>
            <a:endParaRPr lang="en-US" sz="1450"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EB1B79DD-EC86-908C-5BDB-B0511267E728}"/>
              </a:ext>
            </a:extLst>
          </p:cNvPr>
          <p:cNvPicPr>
            <a:picLocks noChangeAspect="1"/>
          </p:cNvPicPr>
          <p:nvPr/>
        </p:nvPicPr>
        <p:blipFill>
          <a:blip r:embed="rId4"/>
          <a:stretch>
            <a:fillRect/>
          </a:stretch>
        </p:blipFill>
        <p:spPr>
          <a:xfrm>
            <a:off x="582930" y="1798083"/>
            <a:ext cx="5417820" cy="4919382"/>
          </a:xfrm>
          <a:prstGeom prst="rect">
            <a:avLst/>
          </a:prstGeom>
        </p:spPr>
      </p:pic>
      <p:sp>
        <p:nvSpPr>
          <p:cNvPr id="11" name="Oval 10">
            <a:extLst>
              <a:ext uri="{FF2B5EF4-FFF2-40B4-BE49-F238E27FC236}">
                <a16:creationId xmlns:a16="http://schemas.microsoft.com/office/drawing/2014/main" id="{8A77FD9B-7B90-EF4C-08BA-1821EFC48676}"/>
              </a:ext>
            </a:extLst>
          </p:cNvPr>
          <p:cNvSpPr/>
          <p:nvPr/>
        </p:nvSpPr>
        <p:spPr>
          <a:xfrm>
            <a:off x="4754880" y="5131398"/>
            <a:ext cx="785308" cy="441063"/>
          </a:xfrm>
          <a:prstGeom prst="ellipse">
            <a:avLst/>
          </a:prstGeom>
          <a:noFill/>
          <a:ln>
            <a:solidFill>
              <a:srgbClr val="C00000"/>
            </a:solidFill>
          </a:ln>
          <a:effectLst>
            <a:glow rad="635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Oval 11">
            <a:extLst>
              <a:ext uri="{FF2B5EF4-FFF2-40B4-BE49-F238E27FC236}">
                <a16:creationId xmlns:a16="http://schemas.microsoft.com/office/drawing/2014/main" id="{EA620352-ED68-7608-1772-E35D107F7B83}"/>
              </a:ext>
            </a:extLst>
          </p:cNvPr>
          <p:cNvSpPr/>
          <p:nvPr/>
        </p:nvSpPr>
        <p:spPr>
          <a:xfrm>
            <a:off x="5310305" y="5538589"/>
            <a:ext cx="690445" cy="571422"/>
          </a:xfrm>
          <a:prstGeom prst="ellipse">
            <a:avLst/>
          </a:prstGeom>
          <a:noFill/>
          <a:ln>
            <a:solidFill>
              <a:srgbClr val="C00000"/>
            </a:solidFill>
          </a:ln>
          <a:effectLst>
            <a:glow rad="635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074767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3B3D0EB-DF9E-62FF-0CC8-8CD3116F6938}"/>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3168439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293D1F0-59F6-0884-777F-6F0FDA63A308}"/>
              </a:ext>
            </a:extLst>
          </p:cNvPr>
          <p:cNvPicPr>
            <a:picLocks noChangeAspect="1"/>
          </p:cNvPicPr>
          <p:nvPr/>
        </p:nvPicPr>
        <p:blipFill>
          <a:blip r:embed="rId2"/>
          <a:stretch>
            <a:fillRect/>
          </a:stretch>
        </p:blipFill>
        <p:spPr>
          <a:xfrm>
            <a:off x="1968649" y="720762"/>
            <a:ext cx="10875982" cy="6863379"/>
          </a:xfrm>
          <a:prstGeom prst="rect">
            <a:avLst/>
          </a:prstGeom>
        </p:spPr>
      </p:pic>
    </p:spTree>
    <p:extLst>
      <p:ext uri="{BB962C8B-B14F-4D97-AF65-F5344CB8AC3E}">
        <p14:creationId xmlns:p14="http://schemas.microsoft.com/office/powerpoint/2010/main" val="13956760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1212294"/>
            <a:ext cx="6294358" cy="771525"/>
          </a:xfrm>
          <a:prstGeom prst="rect">
            <a:avLst/>
          </a:prstGeom>
          <a:noFill/>
          <a:ln/>
        </p:spPr>
        <p:txBody>
          <a:bodyPr wrap="none" lIns="0" tIns="0" rIns="0" bIns="0" rtlCol="0" anchor="t"/>
          <a:lstStyle/>
          <a:p>
            <a:pPr marL="0" indent="0">
              <a:lnSpc>
                <a:spcPts val="6050"/>
              </a:lnSpc>
              <a:buNone/>
            </a:pPr>
            <a:r>
              <a:rPr lang="en-US" sz="4850" dirty="0">
                <a:solidFill>
                  <a:srgbClr val="312F2B"/>
                </a:solidFill>
                <a:latin typeface="Times New Roman" panose="02020603050405020304" pitchFamily="18" charset="0"/>
                <a:ea typeface="Gelasio" pitchFamily="34" charset="-122"/>
                <a:cs typeface="Times New Roman" panose="02020603050405020304" pitchFamily="18" charset="0"/>
              </a:rPr>
              <a:t>Results and Discussion</a:t>
            </a:r>
            <a:endParaRPr lang="en-US" sz="4850" dirty="0">
              <a:latin typeface="Times New Roman" panose="02020603050405020304" pitchFamily="18" charset="0"/>
              <a:cs typeface="Times New Roman" panose="02020603050405020304" pitchFamily="18" charset="0"/>
            </a:endParaRPr>
          </a:p>
        </p:txBody>
      </p:sp>
      <p:sp>
        <p:nvSpPr>
          <p:cNvPr id="3" name="Text 1"/>
          <p:cNvSpPr/>
          <p:nvPr/>
        </p:nvSpPr>
        <p:spPr>
          <a:xfrm>
            <a:off x="864037" y="3195020"/>
            <a:ext cx="12902327" cy="467699"/>
          </a:xfrm>
          <a:prstGeom prst="rect">
            <a:avLst/>
          </a:prstGeom>
          <a:noFill/>
          <a:ln/>
        </p:spPr>
        <p:txBody>
          <a:bodyPr wrap="square" lIns="0" tIns="0" rIns="0" bIns="0" rtlCol="0" anchor="t"/>
          <a:lstStyle/>
          <a:p>
            <a:pPr marL="0" indent="0">
              <a:lnSpc>
                <a:spcPts val="3100"/>
              </a:lnSpc>
              <a:buNone/>
            </a:pPr>
            <a:r>
              <a:rPr lang="en-US" sz="1900" dirty="0">
                <a:solidFill>
                  <a:srgbClr val="272525"/>
                </a:solidFill>
                <a:latin typeface="Lato" pitchFamily="34" charset="0"/>
                <a:ea typeface="Lato" pitchFamily="34" charset="-122"/>
                <a:cs typeface="Lato" pitchFamily="34" charset="-120"/>
              </a:rPr>
              <a:t>Roads : The analysis reveals a slight decrease in Roads.</a:t>
            </a:r>
          </a:p>
          <a:p>
            <a:pPr marL="0" indent="0">
              <a:lnSpc>
                <a:spcPts val="3100"/>
              </a:lnSpc>
              <a:buNone/>
            </a:pPr>
            <a:endParaRPr lang="en-US" sz="1900" dirty="0"/>
          </a:p>
        </p:txBody>
      </p:sp>
      <p:sp>
        <p:nvSpPr>
          <p:cNvPr id="4" name="Text 2"/>
          <p:cNvSpPr/>
          <p:nvPr/>
        </p:nvSpPr>
        <p:spPr>
          <a:xfrm>
            <a:off x="864037" y="4187190"/>
            <a:ext cx="3086100" cy="385763"/>
          </a:xfrm>
          <a:prstGeom prst="rect">
            <a:avLst/>
          </a:prstGeom>
          <a:noFill/>
          <a:ln/>
        </p:spPr>
        <p:txBody>
          <a:bodyPr wrap="none" lIns="0" tIns="0" rIns="0" bIns="0" rtlCol="0" anchor="t"/>
          <a:lstStyle/>
          <a:p>
            <a:pPr marL="0" indent="0">
              <a:lnSpc>
                <a:spcPts val="3000"/>
              </a:lnSpc>
              <a:buNone/>
            </a:pPr>
            <a:r>
              <a:rPr lang="en-US" sz="2400" dirty="0">
                <a:solidFill>
                  <a:srgbClr val="312F2B"/>
                </a:solidFill>
                <a:latin typeface="Times New Roman" panose="02020603050405020304" pitchFamily="18" charset="0"/>
                <a:ea typeface="Gelasio" pitchFamily="34" charset="-122"/>
                <a:cs typeface="Times New Roman" panose="02020603050405020304" pitchFamily="18" charset="0"/>
              </a:rPr>
              <a:t>Forest Cover</a:t>
            </a:r>
            <a:endParaRPr lang="en-US" sz="2400" dirty="0">
              <a:latin typeface="Times New Roman" panose="02020603050405020304" pitchFamily="18" charset="0"/>
              <a:cs typeface="Times New Roman" panose="02020603050405020304" pitchFamily="18" charset="0"/>
            </a:endParaRPr>
          </a:p>
        </p:txBody>
      </p:sp>
      <p:sp>
        <p:nvSpPr>
          <p:cNvPr id="5" name="Text 3"/>
          <p:cNvSpPr/>
          <p:nvPr/>
        </p:nvSpPr>
        <p:spPr>
          <a:xfrm>
            <a:off x="864037" y="4819769"/>
            <a:ext cx="3898821" cy="1975247"/>
          </a:xfrm>
          <a:prstGeom prst="rect">
            <a:avLst/>
          </a:prstGeom>
          <a:noFill/>
          <a:ln/>
        </p:spPr>
        <p:txBody>
          <a:bodyPr wrap="square" lIns="0" tIns="0" rIns="0" bIns="0" rtlCol="0" anchor="t"/>
          <a:lstStyle/>
          <a:p>
            <a:pPr marL="0" indent="0">
              <a:lnSpc>
                <a:spcPts val="3100"/>
              </a:lnSpc>
              <a:buNone/>
            </a:pPr>
            <a:r>
              <a:rPr lang="en-US" sz="1900" dirty="0">
                <a:solidFill>
                  <a:srgbClr val="272525"/>
                </a:solidFill>
                <a:latin typeface="Lato" pitchFamily="34" charset="0"/>
                <a:ea typeface="Lato" pitchFamily="34" charset="-122"/>
                <a:cs typeface="Lato" pitchFamily="34" charset="-120"/>
              </a:rPr>
              <a:t>The analysis reveals a slight decrease in forest cover over the past two decades, indicating the impact of development on green spaces.</a:t>
            </a:r>
            <a:endParaRPr lang="en-US" sz="1900" dirty="0"/>
          </a:p>
        </p:txBody>
      </p:sp>
      <p:sp>
        <p:nvSpPr>
          <p:cNvPr id="6" name="Text 4"/>
          <p:cNvSpPr/>
          <p:nvPr/>
        </p:nvSpPr>
        <p:spPr>
          <a:xfrm>
            <a:off x="5372695" y="4187190"/>
            <a:ext cx="3086100" cy="385763"/>
          </a:xfrm>
          <a:prstGeom prst="rect">
            <a:avLst/>
          </a:prstGeom>
          <a:noFill/>
          <a:ln/>
        </p:spPr>
        <p:txBody>
          <a:bodyPr wrap="none" lIns="0" tIns="0" rIns="0" bIns="0" rtlCol="0" anchor="t"/>
          <a:lstStyle/>
          <a:p>
            <a:pPr marL="0" indent="0">
              <a:lnSpc>
                <a:spcPts val="3000"/>
              </a:lnSpc>
              <a:buNone/>
            </a:pPr>
            <a:r>
              <a:rPr lang="en-US" sz="2400" dirty="0">
                <a:solidFill>
                  <a:srgbClr val="312F2B"/>
                </a:solidFill>
                <a:latin typeface="Times New Roman" panose="02020603050405020304" pitchFamily="18" charset="0"/>
                <a:ea typeface="Gelasio" pitchFamily="34" charset="-122"/>
                <a:cs typeface="Times New Roman" panose="02020603050405020304" pitchFamily="18" charset="0"/>
              </a:rPr>
              <a:t>Open Land</a:t>
            </a:r>
            <a:endParaRPr lang="en-US" sz="2400" dirty="0">
              <a:latin typeface="Times New Roman" panose="02020603050405020304" pitchFamily="18" charset="0"/>
              <a:cs typeface="Times New Roman" panose="02020603050405020304" pitchFamily="18" charset="0"/>
            </a:endParaRPr>
          </a:p>
        </p:txBody>
      </p:sp>
      <p:sp>
        <p:nvSpPr>
          <p:cNvPr id="7" name="Text 5"/>
          <p:cNvSpPr/>
          <p:nvPr/>
        </p:nvSpPr>
        <p:spPr>
          <a:xfrm>
            <a:off x="5372695" y="4819769"/>
            <a:ext cx="3898821" cy="1580198"/>
          </a:xfrm>
          <a:prstGeom prst="rect">
            <a:avLst/>
          </a:prstGeom>
          <a:noFill/>
          <a:ln/>
        </p:spPr>
        <p:txBody>
          <a:bodyPr wrap="square" lIns="0" tIns="0" rIns="0" bIns="0" rtlCol="0" anchor="t"/>
          <a:lstStyle/>
          <a:p>
            <a:pPr marL="0" indent="0">
              <a:lnSpc>
                <a:spcPts val="3100"/>
              </a:lnSpc>
              <a:buNone/>
            </a:pPr>
            <a:r>
              <a:rPr lang="en-US" sz="1900" dirty="0">
                <a:solidFill>
                  <a:srgbClr val="272525"/>
                </a:solidFill>
                <a:latin typeface="Lato" pitchFamily="34" charset="0"/>
                <a:ea typeface="Lato" pitchFamily="34" charset="-122"/>
                <a:cs typeface="Lato" pitchFamily="34" charset="-120"/>
              </a:rPr>
              <a:t>Open land areas have decreased significantly, indicating the expansion of buildings and infrastructure.</a:t>
            </a:r>
            <a:endParaRPr lang="en-US" sz="1900" dirty="0"/>
          </a:p>
        </p:txBody>
      </p:sp>
      <p:sp>
        <p:nvSpPr>
          <p:cNvPr id="8" name="Text 6"/>
          <p:cNvSpPr/>
          <p:nvPr/>
        </p:nvSpPr>
        <p:spPr>
          <a:xfrm>
            <a:off x="9881354" y="4187190"/>
            <a:ext cx="3086100" cy="385763"/>
          </a:xfrm>
          <a:prstGeom prst="rect">
            <a:avLst/>
          </a:prstGeom>
          <a:noFill/>
          <a:ln/>
        </p:spPr>
        <p:txBody>
          <a:bodyPr wrap="none" lIns="0" tIns="0" rIns="0" bIns="0" rtlCol="0" anchor="t"/>
          <a:lstStyle/>
          <a:p>
            <a:pPr marL="0" indent="0">
              <a:lnSpc>
                <a:spcPts val="3000"/>
              </a:lnSpc>
              <a:buNone/>
            </a:pPr>
            <a:r>
              <a:rPr lang="en-US" sz="2400" dirty="0">
                <a:solidFill>
                  <a:srgbClr val="312F2B"/>
                </a:solidFill>
                <a:latin typeface="Times New Roman" panose="02020603050405020304" pitchFamily="18" charset="0"/>
                <a:ea typeface="Gelasio" pitchFamily="34" charset="-122"/>
                <a:cs typeface="Times New Roman" panose="02020603050405020304" pitchFamily="18" charset="0"/>
              </a:rPr>
              <a:t>Buildings</a:t>
            </a:r>
            <a:endParaRPr lang="en-US" sz="2400" dirty="0">
              <a:latin typeface="Times New Roman" panose="02020603050405020304" pitchFamily="18" charset="0"/>
              <a:cs typeface="Times New Roman" panose="02020603050405020304" pitchFamily="18" charset="0"/>
            </a:endParaRPr>
          </a:p>
        </p:txBody>
      </p:sp>
      <p:sp>
        <p:nvSpPr>
          <p:cNvPr id="9" name="Text 7"/>
          <p:cNvSpPr/>
          <p:nvPr/>
        </p:nvSpPr>
        <p:spPr>
          <a:xfrm>
            <a:off x="9881354" y="4819769"/>
            <a:ext cx="3898821" cy="1580198"/>
          </a:xfrm>
          <a:prstGeom prst="rect">
            <a:avLst/>
          </a:prstGeom>
          <a:noFill/>
          <a:ln/>
        </p:spPr>
        <p:txBody>
          <a:bodyPr wrap="square" lIns="0" tIns="0" rIns="0" bIns="0" rtlCol="0" anchor="t"/>
          <a:lstStyle/>
          <a:p>
            <a:pPr marL="0" indent="0">
              <a:lnSpc>
                <a:spcPts val="3100"/>
              </a:lnSpc>
              <a:buNone/>
            </a:pPr>
            <a:r>
              <a:rPr lang="en-US" sz="1900" dirty="0">
                <a:solidFill>
                  <a:srgbClr val="272525"/>
                </a:solidFill>
                <a:latin typeface="Lato" pitchFamily="34" charset="0"/>
                <a:ea typeface="Lato" pitchFamily="34" charset="-122"/>
                <a:cs typeface="Lato" pitchFamily="34" charset="-120"/>
              </a:rPr>
              <a:t>The area covered by buildings has increased significantly, reflecting the growth of the campus and its facilities.</a:t>
            </a:r>
            <a:endParaRPr lang="en-US" sz="19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1610" y="633293"/>
            <a:ext cx="5180290" cy="647462"/>
          </a:xfrm>
          <a:prstGeom prst="rect">
            <a:avLst/>
          </a:prstGeom>
          <a:noFill/>
          <a:ln/>
        </p:spPr>
        <p:txBody>
          <a:bodyPr wrap="none" lIns="0" tIns="0" rIns="0" bIns="0" rtlCol="0" anchor="t"/>
          <a:lstStyle/>
          <a:p>
            <a:pPr marL="0" indent="0">
              <a:lnSpc>
                <a:spcPts val="5050"/>
              </a:lnSpc>
              <a:buNone/>
            </a:pPr>
            <a:r>
              <a:rPr lang="en-US" sz="4050" dirty="0">
                <a:solidFill>
                  <a:srgbClr val="312F2B"/>
                </a:solidFill>
                <a:latin typeface="Times New Roman" panose="02020603050405020304" pitchFamily="18" charset="0"/>
                <a:ea typeface="Gelasio" pitchFamily="34" charset="-122"/>
                <a:cs typeface="Times New Roman" panose="02020603050405020304" pitchFamily="18" charset="0"/>
              </a:rPr>
              <a:t>Conclusions</a:t>
            </a:r>
            <a:endParaRPr lang="en-US" sz="4050" dirty="0">
              <a:latin typeface="Times New Roman" panose="02020603050405020304" pitchFamily="18" charset="0"/>
              <a:cs typeface="Times New Roman" panose="02020603050405020304" pitchFamily="18" charset="0"/>
            </a:endParaRPr>
          </a:p>
        </p:txBody>
      </p:sp>
      <p:sp>
        <p:nvSpPr>
          <p:cNvPr id="4" name="Text 1"/>
          <p:cNvSpPr/>
          <p:nvPr/>
        </p:nvSpPr>
        <p:spPr>
          <a:xfrm>
            <a:off x="6104033" y="1869525"/>
            <a:ext cx="7693581" cy="2625490"/>
          </a:xfrm>
          <a:prstGeom prst="rect">
            <a:avLst/>
          </a:prstGeom>
          <a:noFill/>
          <a:ln/>
        </p:spPr>
        <p:txBody>
          <a:bodyPr wrap="square" lIns="0" tIns="0" rIns="0" bIns="0" rtlCol="0" anchor="t"/>
          <a:lstStyle/>
          <a:p>
            <a:pPr marL="0" indent="0">
              <a:lnSpc>
                <a:spcPts val="2600"/>
              </a:lnSpc>
              <a:buNone/>
            </a:pPr>
            <a:r>
              <a:rPr lang="en-US" sz="2400" dirty="0">
                <a:solidFill>
                  <a:srgbClr val="272525"/>
                </a:solidFill>
                <a:latin typeface="Lato" pitchFamily="34" charset="0"/>
                <a:ea typeface="Lato" pitchFamily="34" charset="-122"/>
                <a:cs typeface="Lato" pitchFamily="34" charset="-120"/>
              </a:rPr>
              <a:t>As per our Analysis total area of forest is decreased where as open-land and building area are increased. And road area also decreases but it seems impractical in real scenario. But there may be reasons that road side trees grown taller due to which more road gets covered.</a:t>
            </a:r>
            <a:endParaRPr lang="en-US" sz="2400" dirty="0"/>
          </a:p>
        </p:txBody>
      </p:sp>
      <p:sp>
        <p:nvSpPr>
          <p:cNvPr id="6" name="Text 3"/>
          <p:cNvSpPr/>
          <p:nvPr/>
        </p:nvSpPr>
        <p:spPr>
          <a:xfrm>
            <a:off x="6377821" y="3461028"/>
            <a:ext cx="133588" cy="310872"/>
          </a:xfrm>
          <a:prstGeom prst="rect">
            <a:avLst/>
          </a:prstGeom>
          <a:noFill/>
          <a:ln/>
        </p:spPr>
        <p:txBody>
          <a:bodyPr wrap="none" lIns="0" tIns="0" rIns="0" bIns="0" rtlCol="0" anchor="t"/>
          <a:lstStyle/>
          <a:p>
            <a:pPr marL="0" indent="0" algn="ctr">
              <a:lnSpc>
                <a:spcPts val="2400"/>
              </a:lnSpc>
              <a:buNone/>
            </a:pPr>
            <a:endParaRPr lang="en-US" sz="2400" dirty="0"/>
          </a:p>
        </p:txBody>
      </p:sp>
      <p:sp>
        <p:nvSpPr>
          <p:cNvPr id="7" name="Text 4"/>
          <p:cNvSpPr/>
          <p:nvPr/>
        </p:nvSpPr>
        <p:spPr>
          <a:xfrm>
            <a:off x="6884908" y="3383399"/>
            <a:ext cx="2590086" cy="323612"/>
          </a:xfrm>
          <a:prstGeom prst="rect">
            <a:avLst/>
          </a:prstGeom>
          <a:noFill/>
          <a:ln/>
        </p:spPr>
        <p:txBody>
          <a:bodyPr wrap="none" lIns="0" tIns="0" rIns="0" bIns="0" rtlCol="0" anchor="t"/>
          <a:lstStyle/>
          <a:p>
            <a:pPr marL="0" indent="0">
              <a:lnSpc>
                <a:spcPts val="2500"/>
              </a:lnSpc>
              <a:buNone/>
            </a:pPr>
            <a:endParaRPr lang="en-US" sz="2000" dirty="0">
              <a:latin typeface="Times New Roman" panose="02020603050405020304" pitchFamily="18" charset="0"/>
              <a:cs typeface="Times New Roman" panose="02020603050405020304" pitchFamily="18" charset="0"/>
            </a:endParaRPr>
          </a:p>
        </p:txBody>
      </p:sp>
      <p:sp>
        <p:nvSpPr>
          <p:cNvPr id="8" name="Text 5"/>
          <p:cNvSpPr/>
          <p:nvPr/>
        </p:nvSpPr>
        <p:spPr>
          <a:xfrm>
            <a:off x="6884908" y="3831312"/>
            <a:ext cx="7020282" cy="662940"/>
          </a:xfrm>
          <a:prstGeom prst="rect">
            <a:avLst/>
          </a:prstGeom>
          <a:noFill/>
          <a:ln/>
        </p:spPr>
        <p:txBody>
          <a:bodyPr wrap="square" lIns="0" tIns="0" rIns="0" bIns="0" rtlCol="0" anchor="t"/>
          <a:lstStyle/>
          <a:p>
            <a:pPr marL="0" indent="0">
              <a:lnSpc>
                <a:spcPts val="2600"/>
              </a:lnSpc>
              <a:buNone/>
            </a:pPr>
            <a:endParaRPr lang="en-US" sz="1600" dirty="0"/>
          </a:p>
        </p:txBody>
      </p:sp>
      <p:sp>
        <p:nvSpPr>
          <p:cNvPr id="10" name="Text 7"/>
          <p:cNvSpPr/>
          <p:nvPr/>
        </p:nvSpPr>
        <p:spPr>
          <a:xfrm>
            <a:off x="6357818" y="5012055"/>
            <a:ext cx="173593" cy="310872"/>
          </a:xfrm>
          <a:prstGeom prst="rect">
            <a:avLst/>
          </a:prstGeom>
          <a:noFill/>
          <a:ln/>
        </p:spPr>
        <p:txBody>
          <a:bodyPr wrap="none" lIns="0" tIns="0" rIns="0" bIns="0" rtlCol="0" anchor="t"/>
          <a:lstStyle/>
          <a:p>
            <a:pPr marL="0" indent="0" algn="ctr">
              <a:lnSpc>
                <a:spcPts val="2400"/>
              </a:lnSpc>
              <a:buNone/>
            </a:pPr>
            <a:endParaRPr lang="en-US" sz="2400" dirty="0"/>
          </a:p>
        </p:txBody>
      </p:sp>
      <p:sp>
        <p:nvSpPr>
          <p:cNvPr id="11" name="Text 8"/>
          <p:cNvSpPr/>
          <p:nvPr/>
        </p:nvSpPr>
        <p:spPr>
          <a:xfrm>
            <a:off x="6884908" y="4934426"/>
            <a:ext cx="2922508" cy="323612"/>
          </a:xfrm>
          <a:prstGeom prst="rect">
            <a:avLst/>
          </a:prstGeom>
          <a:noFill/>
          <a:ln/>
        </p:spPr>
        <p:txBody>
          <a:bodyPr wrap="none" lIns="0" tIns="0" rIns="0" bIns="0" rtlCol="0" anchor="t"/>
          <a:lstStyle/>
          <a:p>
            <a:pPr marL="0" indent="0">
              <a:lnSpc>
                <a:spcPts val="2500"/>
              </a:lnSpc>
              <a:buNone/>
            </a:pPr>
            <a:endParaRPr lang="en-US" sz="2000" dirty="0">
              <a:latin typeface="Times New Roman" panose="02020603050405020304" pitchFamily="18" charset="0"/>
              <a:cs typeface="Times New Roman" panose="02020603050405020304" pitchFamily="18" charset="0"/>
            </a:endParaRPr>
          </a:p>
        </p:txBody>
      </p:sp>
      <p:sp>
        <p:nvSpPr>
          <p:cNvPr id="12" name="Text 9"/>
          <p:cNvSpPr/>
          <p:nvPr/>
        </p:nvSpPr>
        <p:spPr>
          <a:xfrm>
            <a:off x="6884908" y="5382339"/>
            <a:ext cx="7020282" cy="662940"/>
          </a:xfrm>
          <a:prstGeom prst="rect">
            <a:avLst/>
          </a:prstGeom>
          <a:noFill/>
          <a:ln/>
        </p:spPr>
        <p:txBody>
          <a:bodyPr wrap="square" lIns="0" tIns="0" rIns="0" bIns="0" rtlCol="0" anchor="t"/>
          <a:lstStyle/>
          <a:p>
            <a:pPr marL="0" indent="0">
              <a:lnSpc>
                <a:spcPts val="2600"/>
              </a:lnSpc>
              <a:buNone/>
            </a:pPr>
            <a:endParaRPr lang="en-US" sz="1600" dirty="0"/>
          </a:p>
        </p:txBody>
      </p:sp>
      <p:sp>
        <p:nvSpPr>
          <p:cNvPr id="14" name="Text 11"/>
          <p:cNvSpPr/>
          <p:nvPr/>
        </p:nvSpPr>
        <p:spPr>
          <a:xfrm>
            <a:off x="6358890" y="6563082"/>
            <a:ext cx="171569" cy="310872"/>
          </a:xfrm>
          <a:prstGeom prst="rect">
            <a:avLst/>
          </a:prstGeom>
          <a:noFill/>
          <a:ln/>
        </p:spPr>
        <p:txBody>
          <a:bodyPr wrap="none" lIns="0" tIns="0" rIns="0" bIns="0" rtlCol="0" anchor="t"/>
          <a:lstStyle/>
          <a:p>
            <a:pPr marL="0" indent="0" algn="ctr">
              <a:lnSpc>
                <a:spcPts val="2400"/>
              </a:lnSpc>
              <a:buNone/>
            </a:pPr>
            <a:endParaRPr lang="en-US" sz="2400" dirty="0"/>
          </a:p>
        </p:txBody>
      </p:sp>
      <p:sp>
        <p:nvSpPr>
          <p:cNvPr id="15" name="Text 12"/>
          <p:cNvSpPr/>
          <p:nvPr/>
        </p:nvSpPr>
        <p:spPr>
          <a:xfrm>
            <a:off x="6884908" y="6485453"/>
            <a:ext cx="2590086" cy="323612"/>
          </a:xfrm>
          <a:prstGeom prst="rect">
            <a:avLst/>
          </a:prstGeom>
          <a:noFill/>
          <a:ln/>
        </p:spPr>
        <p:txBody>
          <a:bodyPr wrap="none" lIns="0" tIns="0" rIns="0" bIns="0" rtlCol="0" anchor="t"/>
          <a:lstStyle/>
          <a:p>
            <a:pPr marL="0" indent="0">
              <a:lnSpc>
                <a:spcPts val="2500"/>
              </a:lnSpc>
              <a:buNone/>
            </a:pPr>
            <a:endParaRPr lang="en-US" sz="2000" dirty="0">
              <a:latin typeface="Times New Roman" panose="02020603050405020304" pitchFamily="18" charset="0"/>
              <a:cs typeface="Times New Roman" panose="02020603050405020304" pitchFamily="18" charset="0"/>
            </a:endParaRPr>
          </a:p>
        </p:txBody>
      </p:sp>
      <p:sp>
        <p:nvSpPr>
          <p:cNvPr id="16" name="Text 13"/>
          <p:cNvSpPr/>
          <p:nvPr/>
        </p:nvSpPr>
        <p:spPr>
          <a:xfrm>
            <a:off x="6884908" y="6933367"/>
            <a:ext cx="7020282" cy="662940"/>
          </a:xfrm>
          <a:prstGeom prst="rect">
            <a:avLst/>
          </a:prstGeom>
          <a:noFill/>
          <a:ln/>
        </p:spPr>
        <p:txBody>
          <a:bodyPr wrap="square" lIns="0" tIns="0" rIns="0" bIns="0" rtlCol="0" anchor="t"/>
          <a:lstStyle/>
          <a:p>
            <a:pPr marL="0" indent="0">
              <a:lnSpc>
                <a:spcPts val="2600"/>
              </a:lnSpc>
              <a:buNone/>
            </a:pPr>
            <a:endParaRPr lang="en-US" sz="16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1126093" y="2653378"/>
            <a:ext cx="6172200" cy="771525"/>
          </a:xfrm>
          <a:prstGeom prst="rect">
            <a:avLst/>
          </a:prstGeom>
          <a:noFill/>
          <a:ln/>
        </p:spPr>
        <p:txBody>
          <a:bodyPr wrap="none" lIns="0" tIns="0" rIns="0" bIns="0" rtlCol="0" anchor="t"/>
          <a:lstStyle/>
          <a:p>
            <a:pPr marL="0" indent="0">
              <a:lnSpc>
                <a:spcPts val="6050"/>
              </a:lnSpc>
              <a:buNone/>
            </a:pPr>
            <a:r>
              <a:rPr lang="en-US" sz="4850" dirty="0">
                <a:solidFill>
                  <a:srgbClr val="312F2B"/>
                </a:solidFill>
                <a:latin typeface="Times New Roman" panose="02020603050405020304" pitchFamily="18" charset="0"/>
                <a:ea typeface="Gelasio" pitchFamily="34" charset="-122"/>
                <a:cs typeface="Times New Roman" panose="02020603050405020304" pitchFamily="18" charset="0"/>
              </a:rPr>
              <a:t>References</a:t>
            </a:r>
            <a:endParaRPr lang="en-US" sz="4850" dirty="0">
              <a:latin typeface="Times New Roman" panose="02020603050405020304" pitchFamily="18" charset="0"/>
              <a:cs typeface="Times New Roman" panose="02020603050405020304" pitchFamily="18" charset="0"/>
            </a:endParaRPr>
          </a:p>
        </p:txBody>
      </p:sp>
      <p:sp>
        <p:nvSpPr>
          <p:cNvPr id="4" name="Text 1"/>
          <p:cNvSpPr/>
          <p:nvPr/>
        </p:nvSpPr>
        <p:spPr>
          <a:xfrm>
            <a:off x="864037" y="3035022"/>
            <a:ext cx="7415927" cy="1580198"/>
          </a:xfrm>
          <a:prstGeom prst="rect">
            <a:avLst/>
          </a:prstGeom>
          <a:noFill/>
          <a:ln/>
        </p:spPr>
        <p:txBody>
          <a:bodyPr wrap="square" lIns="0" tIns="0" rIns="0" bIns="0" rtlCol="0" anchor="t"/>
          <a:lstStyle/>
          <a:p>
            <a:pPr marL="0" indent="0">
              <a:lnSpc>
                <a:spcPts val="3100"/>
              </a:lnSpc>
              <a:buNone/>
            </a:pPr>
            <a:endParaRPr lang="en-US" sz="1900" dirty="0">
              <a:latin typeface="Times New Roman" panose="02020603050405020304" pitchFamily="18" charset="0"/>
              <a:cs typeface="Times New Roman" panose="02020603050405020304" pitchFamily="18" charset="0"/>
            </a:endParaRPr>
          </a:p>
        </p:txBody>
      </p:sp>
      <p:sp>
        <p:nvSpPr>
          <p:cNvPr id="5" name="Shape 2"/>
          <p:cNvSpPr/>
          <p:nvPr/>
        </p:nvSpPr>
        <p:spPr>
          <a:xfrm>
            <a:off x="864037" y="4892873"/>
            <a:ext cx="7415927" cy="1443514"/>
          </a:xfrm>
          <a:prstGeom prst="roundRect">
            <a:avLst>
              <a:gd name="adj" fmla="val 7183"/>
            </a:avLst>
          </a:prstGeom>
          <a:noFill/>
          <a:ln w="15240">
            <a:solidFill>
              <a:srgbClr val="000000">
                <a:alpha val="8000"/>
              </a:srgbClr>
            </a:solidFill>
            <a:prstDash val="solid"/>
          </a:ln>
        </p:spPr>
      </p:sp>
      <p:sp>
        <p:nvSpPr>
          <p:cNvPr id="6" name="Shape 3"/>
          <p:cNvSpPr/>
          <p:nvPr/>
        </p:nvSpPr>
        <p:spPr>
          <a:xfrm>
            <a:off x="-239518" y="4858346"/>
            <a:ext cx="7385447" cy="706517"/>
          </a:xfrm>
          <a:prstGeom prst="rect">
            <a:avLst/>
          </a:prstGeom>
          <a:solidFill>
            <a:srgbClr val="FFFFFF">
              <a:alpha val="4000"/>
            </a:srgbClr>
          </a:solidFill>
          <a:ln/>
        </p:spPr>
      </p:sp>
      <p:sp>
        <p:nvSpPr>
          <p:cNvPr id="7" name="Text 4"/>
          <p:cNvSpPr/>
          <p:nvPr/>
        </p:nvSpPr>
        <p:spPr>
          <a:xfrm>
            <a:off x="1126093" y="5063847"/>
            <a:ext cx="3195280" cy="395049"/>
          </a:xfrm>
          <a:prstGeom prst="rect">
            <a:avLst/>
          </a:prstGeom>
          <a:noFill/>
          <a:ln/>
        </p:spPr>
        <p:txBody>
          <a:bodyPr wrap="none" lIns="0" tIns="0" rIns="0" bIns="0" rtlCol="0" anchor="t"/>
          <a:lstStyle/>
          <a:p>
            <a:pPr marL="0" indent="0">
              <a:lnSpc>
                <a:spcPts val="3100"/>
              </a:lnSpc>
              <a:buNone/>
            </a:pPr>
            <a:r>
              <a:rPr lang="en-US" sz="1900" dirty="0">
                <a:solidFill>
                  <a:srgbClr val="272525"/>
                </a:solidFill>
                <a:latin typeface="Times New Roman" panose="02020603050405020304" pitchFamily="18" charset="0"/>
                <a:ea typeface="Lato" pitchFamily="34" charset="-122"/>
                <a:cs typeface="Times New Roman" panose="02020603050405020304" pitchFamily="18" charset="0"/>
              </a:rPr>
              <a:t>[1]</a:t>
            </a:r>
            <a:endParaRPr lang="en-US" sz="1900" dirty="0">
              <a:latin typeface="Times New Roman" panose="02020603050405020304" pitchFamily="18" charset="0"/>
              <a:cs typeface="Times New Roman" panose="02020603050405020304" pitchFamily="18" charset="0"/>
            </a:endParaRPr>
          </a:p>
        </p:txBody>
      </p:sp>
      <p:sp>
        <p:nvSpPr>
          <p:cNvPr id="8" name="Text 5"/>
          <p:cNvSpPr/>
          <p:nvPr/>
        </p:nvSpPr>
        <p:spPr>
          <a:xfrm>
            <a:off x="4822627" y="5063847"/>
            <a:ext cx="3195280" cy="395049"/>
          </a:xfrm>
          <a:prstGeom prst="rect">
            <a:avLst/>
          </a:prstGeom>
          <a:noFill/>
          <a:ln/>
        </p:spPr>
        <p:txBody>
          <a:bodyPr wrap="none" lIns="0" tIns="0" rIns="0" bIns="0" rtlCol="0" anchor="t"/>
          <a:lstStyle/>
          <a:p>
            <a:pPr marL="0" indent="0">
              <a:lnSpc>
                <a:spcPts val="3100"/>
              </a:lnSpc>
              <a:buNone/>
            </a:pPr>
            <a:r>
              <a:rPr lang="en-US" sz="1900" dirty="0">
                <a:solidFill>
                  <a:srgbClr val="272525"/>
                </a:solidFill>
                <a:latin typeface="Times New Roman" panose="02020603050405020304" pitchFamily="18" charset="0"/>
                <a:ea typeface="Lato" pitchFamily="34" charset="-122"/>
                <a:cs typeface="Times New Roman" panose="02020603050405020304" pitchFamily="18" charset="0"/>
              </a:rPr>
              <a:t>Copernicus, Sentinel </a:t>
            </a:r>
            <a:endParaRPr lang="en-US" sz="1900" dirty="0">
              <a:latin typeface="Times New Roman" panose="02020603050405020304" pitchFamily="18" charset="0"/>
              <a:cs typeface="Times New Roman" panose="02020603050405020304" pitchFamily="18" charset="0"/>
            </a:endParaRPr>
          </a:p>
        </p:txBody>
      </p:sp>
      <p:sp>
        <p:nvSpPr>
          <p:cNvPr id="9" name="Shape 6"/>
          <p:cNvSpPr/>
          <p:nvPr/>
        </p:nvSpPr>
        <p:spPr>
          <a:xfrm>
            <a:off x="879277" y="5614630"/>
            <a:ext cx="7385447" cy="706517"/>
          </a:xfrm>
          <a:prstGeom prst="rect">
            <a:avLst/>
          </a:prstGeom>
          <a:solidFill>
            <a:srgbClr val="000000">
              <a:alpha val="4000"/>
            </a:srgbClr>
          </a:solidFill>
          <a:ln/>
        </p:spPr>
      </p:sp>
      <p:sp>
        <p:nvSpPr>
          <p:cNvPr id="10" name="Text 7"/>
          <p:cNvSpPr/>
          <p:nvPr/>
        </p:nvSpPr>
        <p:spPr>
          <a:xfrm>
            <a:off x="1126093" y="5770364"/>
            <a:ext cx="3195280" cy="395049"/>
          </a:xfrm>
          <a:prstGeom prst="rect">
            <a:avLst/>
          </a:prstGeom>
          <a:noFill/>
          <a:ln/>
        </p:spPr>
        <p:txBody>
          <a:bodyPr wrap="none" lIns="0" tIns="0" rIns="0" bIns="0" rtlCol="0" anchor="t"/>
          <a:lstStyle/>
          <a:p>
            <a:pPr marL="0" indent="0">
              <a:lnSpc>
                <a:spcPts val="3100"/>
              </a:lnSpc>
              <a:buNone/>
            </a:pPr>
            <a:r>
              <a:rPr lang="en-US" sz="1900" dirty="0">
                <a:solidFill>
                  <a:srgbClr val="272525"/>
                </a:solidFill>
                <a:latin typeface="Times New Roman" panose="02020603050405020304" pitchFamily="18" charset="0"/>
                <a:ea typeface="Lato" pitchFamily="34" charset="-122"/>
                <a:cs typeface="Times New Roman" panose="02020603050405020304" pitchFamily="18" charset="0"/>
              </a:rPr>
              <a:t>[2]</a:t>
            </a:r>
            <a:endParaRPr lang="en-US" sz="1900" dirty="0">
              <a:latin typeface="Times New Roman" panose="02020603050405020304" pitchFamily="18" charset="0"/>
              <a:cs typeface="Times New Roman" panose="02020603050405020304" pitchFamily="18" charset="0"/>
            </a:endParaRPr>
          </a:p>
        </p:txBody>
      </p:sp>
      <p:sp>
        <p:nvSpPr>
          <p:cNvPr id="11" name="Text 8"/>
          <p:cNvSpPr/>
          <p:nvPr/>
        </p:nvSpPr>
        <p:spPr>
          <a:xfrm>
            <a:off x="4822627" y="5770364"/>
            <a:ext cx="3195280" cy="395049"/>
          </a:xfrm>
          <a:prstGeom prst="rect">
            <a:avLst/>
          </a:prstGeom>
          <a:noFill/>
          <a:ln/>
        </p:spPr>
        <p:txBody>
          <a:bodyPr wrap="none" lIns="0" tIns="0" rIns="0" bIns="0" rtlCol="0" anchor="t"/>
          <a:lstStyle/>
          <a:p>
            <a:pPr marL="0" indent="0">
              <a:lnSpc>
                <a:spcPts val="3100"/>
              </a:lnSpc>
              <a:buNone/>
            </a:pPr>
            <a:r>
              <a:rPr lang="en-US" sz="1900" dirty="0">
                <a:solidFill>
                  <a:srgbClr val="272525"/>
                </a:solidFill>
                <a:latin typeface="Times New Roman" panose="02020603050405020304" pitchFamily="18" charset="0"/>
                <a:ea typeface="Lato" pitchFamily="34" charset="-122"/>
                <a:cs typeface="Times New Roman" panose="02020603050405020304" pitchFamily="18" charset="0"/>
              </a:rPr>
              <a:t>ArcGIS Pro</a:t>
            </a:r>
            <a:endParaRPr lang="en-US" sz="19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47AF29B-AE97-335D-AD8A-98D7CC9E8A54}"/>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376979" y="2683764"/>
            <a:ext cx="12597205" cy="2862072"/>
          </a:xfrm>
          <a:prstGeom prst="rect">
            <a:avLst/>
          </a:prstGeom>
        </p:spPr>
      </p:pic>
    </p:spTree>
    <p:extLst>
      <p:ext uri="{BB962C8B-B14F-4D97-AF65-F5344CB8AC3E}">
        <p14:creationId xmlns:p14="http://schemas.microsoft.com/office/powerpoint/2010/main" val="1078776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p:cNvPicPr>
            <a:picLocks noChangeAspect="1"/>
          </p:cNvPicPr>
          <p:nvPr/>
        </p:nvPicPr>
        <p:blipFill>
          <a:blip r:embed="rId3">
            <a:extLst>
              <a:ext uri="{837473B0-CC2E-450A-ABE3-18F120FF3D39}">
                <a1611:picAttrSrcUrl xmlns:a1611="http://schemas.microsoft.com/office/drawing/2016/11/main" r:id="rId4"/>
              </a:ext>
            </a:extLst>
          </a:blip>
          <a:srcRect/>
          <a:stretch/>
        </p:blipFill>
        <p:spPr>
          <a:xfrm>
            <a:off x="644248" y="0"/>
            <a:ext cx="13157834" cy="2301002"/>
          </a:xfrm>
          <a:prstGeom prst="rect">
            <a:avLst/>
          </a:prstGeom>
        </p:spPr>
      </p:pic>
      <p:sp>
        <p:nvSpPr>
          <p:cNvPr id="3" name="Text 0"/>
          <p:cNvSpPr/>
          <p:nvPr/>
        </p:nvSpPr>
        <p:spPr>
          <a:xfrm>
            <a:off x="644247" y="2807137"/>
            <a:ext cx="4602004" cy="575191"/>
          </a:xfrm>
          <a:prstGeom prst="rect">
            <a:avLst/>
          </a:prstGeom>
          <a:noFill/>
          <a:ln/>
        </p:spPr>
        <p:txBody>
          <a:bodyPr wrap="none" lIns="0" tIns="0" rIns="0" bIns="0" rtlCol="0" anchor="t"/>
          <a:lstStyle/>
          <a:p>
            <a:pPr marL="0" indent="0">
              <a:lnSpc>
                <a:spcPts val="4500"/>
              </a:lnSpc>
              <a:buNone/>
            </a:pPr>
            <a:r>
              <a:rPr lang="en-US" sz="3600" dirty="0">
                <a:solidFill>
                  <a:srgbClr val="312F2B"/>
                </a:solidFill>
                <a:latin typeface="Times New Roman" panose="02020603050405020304" pitchFamily="18" charset="0"/>
                <a:ea typeface="Gelasio" pitchFamily="34" charset="-122"/>
                <a:cs typeface="Times New Roman" panose="02020603050405020304" pitchFamily="18" charset="0"/>
              </a:rPr>
              <a:t>Introduction</a:t>
            </a:r>
            <a:endParaRPr lang="en-US" sz="3600" dirty="0">
              <a:latin typeface="Times New Roman" panose="02020603050405020304" pitchFamily="18" charset="0"/>
              <a:cs typeface="Times New Roman" panose="02020603050405020304" pitchFamily="18" charset="0"/>
            </a:endParaRPr>
          </a:p>
        </p:txBody>
      </p:sp>
      <p:sp>
        <p:nvSpPr>
          <p:cNvPr id="4" name="Text 1"/>
          <p:cNvSpPr/>
          <p:nvPr/>
        </p:nvSpPr>
        <p:spPr>
          <a:xfrm>
            <a:off x="644247" y="3658433"/>
            <a:ext cx="13341906" cy="883325"/>
          </a:xfrm>
          <a:prstGeom prst="rect">
            <a:avLst/>
          </a:prstGeom>
          <a:noFill/>
          <a:ln/>
        </p:spPr>
        <p:txBody>
          <a:bodyPr wrap="square" lIns="0" tIns="0" rIns="0" bIns="0" rtlCol="0" anchor="t"/>
          <a:lstStyle/>
          <a:p>
            <a:pPr marL="0" indent="0">
              <a:lnSpc>
                <a:spcPts val="2300"/>
              </a:lnSpc>
              <a:buNone/>
            </a:pPr>
            <a:r>
              <a:rPr lang="en-US" sz="1400" dirty="0">
                <a:solidFill>
                  <a:srgbClr val="272525"/>
                </a:solidFill>
                <a:latin typeface="Lato" pitchFamily="34" charset="0"/>
                <a:ea typeface="Lato" pitchFamily="34" charset="-122"/>
                <a:cs typeface="Lato" pitchFamily="34" charset="-120"/>
              </a:rPr>
              <a:t>The IIT Kanpur campus has undergone significant changes over the past two decades, including infrastructure expansion, increased green cover, and the development of new facilities. This analysis explores the relationship between educational development and environmental stewardship, demonstrating how an academic institution manages its land resources, adapts to changing infrastructure demands, and maintains ecological balance.</a:t>
            </a:r>
            <a:endParaRPr lang="en-US" sz="1400" dirty="0"/>
          </a:p>
        </p:txBody>
      </p:sp>
      <p:sp>
        <p:nvSpPr>
          <p:cNvPr id="5" name="Shape 2"/>
          <p:cNvSpPr/>
          <p:nvPr/>
        </p:nvSpPr>
        <p:spPr>
          <a:xfrm>
            <a:off x="644247" y="5024914"/>
            <a:ext cx="13341906" cy="22860"/>
          </a:xfrm>
          <a:prstGeom prst="roundRect">
            <a:avLst>
              <a:gd name="adj" fmla="val 338214"/>
            </a:avLst>
          </a:prstGeom>
          <a:solidFill>
            <a:srgbClr val="CECEC9"/>
          </a:solidFill>
          <a:ln/>
        </p:spPr>
      </p:sp>
      <p:sp>
        <p:nvSpPr>
          <p:cNvPr id="6" name="Shape 3"/>
          <p:cNvSpPr/>
          <p:nvPr/>
        </p:nvSpPr>
        <p:spPr>
          <a:xfrm>
            <a:off x="2795111" y="5024914"/>
            <a:ext cx="22860" cy="644247"/>
          </a:xfrm>
          <a:prstGeom prst="roundRect">
            <a:avLst>
              <a:gd name="adj" fmla="val 338214"/>
            </a:avLst>
          </a:prstGeom>
          <a:solidFill>
            <a:srgbClr val="CECEC9"/>
          </a:solidFill>
          <a:ln/>
        </p:spPr>
      </p:sp>
      <p:sp>
        <p:nvSpPr>
          <p:cNvPr id="7" name="Shape 4"/>
          <p:cNvSpPr/>
          <p:nvPr/>
        </p:nvSpPr>
        <p:spPr>
          <a:xfrm>
            <a:off x="2599492" y="4817864"/>
            <a:ext cx="414099" cy="414099"/>
          </a:xfrm>
          <a:prstGeom prst="roundRect">
            <a:avLst>
              <a:gd name="adj" fmla="val 18671"/>
            </a:avLst>
          </a:prstGeom>
          <a:solidFill>
            <a:srgbClr val="E8E8E3"/>
          </a:solidFill>
          <a:ln w="7620">
            <a:solidFill>
              <a:srgbClr val="CECEC9"/>
            </a:solidFill>
            <a:prstDash val="solid"/>
          </a:ln>
        </p:spPr>
      </p:sp>
      <p:sp>
        <p:nvSpPr>
          <p:cNvPr id="8" name="Text 5"/>
          <p:cNvSpPr/>
          <p:nvPr/>
        </p:nvSpPr>
        <p:spPr>
          <a:xfrm>
            <a:off x="2747129" y="4886801"/>
            <a:ext cx="118705" cy="276106"/>
          </a:xfrm>
          <a:prstGeom prst="rect">
            <a:avLst/>
          </a:prstGeom>
          <a:noFill/>
          <a:ln/>
        </p:spPr>
        <p:txBody>
          <a:bodyPr wrap="none" lIns="0" tIns="0" rIns="0" bIns="0" rtlCol="0" anchor="t"/>
          <a:lstStyle/>
          <a:p>
            <a:pPr marL="0" indent="0" algn="ctr">
              <a:lnSpc>
                <a:spcPts val="2150"/>
              </a:lnSpc>
              <a:buNone/>
            </a:pPr>
            <a:r>
              <a:rPr lang="en-US" sz="2150" dirty="0">
                <a:solidFill>
                  <a:srgbClr val="272525"/>
                </a:solidFill>
                <a:latin typeface="Gelasio" pitchFamily="34" charset="0"/>
                <a:ea typeface="Gelasio" pitchFamily="34" charset="-122"/>
                <a:cs typeface="Gelasio" pitchFamily="34" charset="-120"/>
              </a:rPr>
              <a:t>1</a:t>
            </a:r>
            <a:endParaRPr lang="en-US" sz="2150" dirty="0"/>
          </a:p>
        </p:txBody>
      </p:sp>
      <p:sp>
        <p:nvSpPr>
          <p:cNvPr id="9" name="Text 6"/>
          <p:cNvSpPr/>
          <p:nvPr/>
        </p:nvSpPr>
        <p:spPr>
          <a:xfrm>
            <a:off x="1501218" y="5779414"/>
            <a:ext cx="2301002" cy="287655"/>
          </a:xfrm>
          <a:prstGeom prst="rect">
            <a:avLst/>
          </a:prstGeom>
          <a:noFill/>
          <a:ln/>
        </p:spPr>
        <p:txBody>
          <a:bodyPr wrap="none" lIns="0" tIns="0" rIns="0" bIns="0" rtlCol="0" anchor="t"/>
          <a:lstStyle/>
          <a:p>
            <a:pPr marL="0" indent="0" algn="ctr">
              <a:lnSpc>
                <a:spcPts val="2250"/>
              </a:lnSpc>
              <a:buNone/>
            </a:pPr>
            <a:r>
              <a:rPr lang="en-US" sz="1800" dirty="0">
                <a:solidFill>
                  <a:srgbClr val="272525"/>
                </a:solidFill>
                <a:latin typeface="Times New Roman" panose="02020603050405020304" pitchFamily="18" charset="0"/>
                <a:ea typeface="Gelasio" pitchFamily="34" charset="-122"/>
                <a:cs typeface="Times New Roman" panose="02020603050405020304" pitchFamily="18" charset="0"/>
              </a:rPr>
              <a:t>Objective</a:t>
            </a:r>
            <a:endParaRPr lang="en-US" sz="1800" dirty="0">
              <a:latin typeface="Times New Roman" panose="02020603050405020304" pitchFamily="18" charset="0"/>
              <a:cs typeface="Times New Roman" panose="02020603050405020304" pitchFamily="18" charset="0"/>
            </a:endParaRPr>
          </a:p>
        </p:txBody>
      </p:sp>
      <p:sp>
        <p:nvSpPr>
          <p:cNvPr id="10" name="Text 7"/>
          <p:cNvSpPr/>
          <p:nvPr/>
        </p:nvSpPr>
        <p:spPr>
          <a:xfrm>
            <a:off x="828318" y="6251258"/>
            <a:ext cx="3956447" cy="883325"/>
          </a:xfrm>
          <a:prstGeom prst="rect">
            <a:avLst/>
          </a:prstGeom>
          <a:noFill/>
          <a:ln/>
        </p:spPr>
        <p:txBody>
          <a:bodyPr wrap="square" lIns="0" tIns="0" rIns="0" bIns="0" rtlCol="0" anchor="t"/>
          <a:lstStyle/>
          <a:p>
            <a:pPr marL="0" indent="0" algn="ctr">
              <a:lnSpc>
                <a:spcPts val="2300"/>
              </a:lnSpc>
              <a:buNone/>
            </a:pPr>
            <a:r>
              <a:rPr lang="en-US" sz="1400" dirty="0">
                <a:solidFill>
                  <a:srgbClr val="272525"/>
                </a:solidFill>
                <a:latin typeface="Lato" pitchFamily="34" charset="0"/>
                <a:ea typeface="Lato" pitchFamily="34" charset="-122"/>
                <a:cs typeface="Lato" pitchFamily="34" charset="-120"/>
              </a:rPr>
              <a:t>To identify and characterize LULC changes over the IIT Kanpur campus over the past two decades.</a:t>
            </a:r>
            <a:endParaRPr lang="en-US" sz="1400" dirty="0"/>
          </a:p>
        </p:txBody>
      </p:sp>
      <p:sp>
        <p:nvSpPr>
          <p:cNvPr id="11" name="Shape 8"/>
          <p:cNvSpPr/>
          <p:nvPr/>
        </p:nvSpPr>
        <p:spPr>
          <a:xfrm>
            <a:off x="7303770" y="5024914"/>
            <a:ext cx="22860" cy="644247"/>
          </a:xfrm>
          <a:prstGeom prst="roundRect">
            <a:avLst>
              <a:gd name="adj" fmla="val 338214"/>
            </a:avLst>
          </a:prstGeom>
          <a:solidFill>
            <a:srgbClr val="CECEC9"/>
          </a:solidFill>
          <a:ln/>
        </p:spPr>
      </p:sp>
      <p:sp>
        <p:nvSpPr>
          <p:cNvPr id="12" name="Shape 9"/>
          <p:cNvSpPr/>
          <p:nvPr/>
        </p:nvSpPr>
        <p:spPr>
          <a:xfrm>
            <a:off x="7108150" y="4817864"/>
            <a:ext cx="414099" cy="414099"/>
          </a:xfrm>
          <a:prstGeom prst="roundRect">
            <a:avLst>
              <a:gd name="adj" fmla="val 18671"/>
            </a:avLst>
          </a:prstGeom>
          <a:solidFill>
            <a:srgbClr val="E8E8E3"/>
          </a:solidFill>
          <a:ln w="7620">
            <a:solidFill>
              <a:srgbClr val="CECEC9"/>
            </a:solidFill>
            <a:prstDash val="solid"/>
          </a:ln>
        </p:spPr>
      </p:sp>
      <p:sp>
        <p:nvSpPr>
          <p:cNvPr id="13" name="Text 10"/>
          <p:cNvSpPr/>
          <p:nvPr/>
        </p:nvSpPr>
        <p:spPr>
          <a:xfrm>
            <a:off x="7238048" y="4886801"/>
            <a:ext cx="154186" cy="276106"/>
          </a:xfrm>
          <a:prstGeom prst="rect">
            <a:avLst/>
          </a:prstGeom>
          <a:noFill/>
          <a:ln/>
        </p:spPr>
        <p:txBody>
          <a:bodyPr wrap="none" lIns="0" tIns="0" rIns="0" bIns="0" rtlCol="0" anchor="t"/>
          <a:lstStyle/>
          <a:p>
            <a:pPr marL="0" indent="0" algn="ctr">
              <a:lnSpc>
                <a:spcPts val="2150"/>
              </a:lnSpc>
              <a:buNone/>
            </a:pPr>
            <a:r>
              <a:rPr lang="en-US" sz="2150" dirty="0">
                <a:solidFill>
                  <a:srgbClr val="272525"/>
                </a:solidFill>
                <a:latin typeface="Gelasio" pitchFamily="34" charset="0"/>
                <a:ea typeface="Gelasio" pitchFamily="34" charset="-122"/>
                <a:cs typeface="Gelasio" pitchFamily="34" charset="-120"/>
              </a:rPr>
              <a:t>2</a:t>
            </a:r>
            <a:endParaRPr lang="en-US" sz="2150" dirty="0"/>
          </a:p>
        </p:txBody>
      </p:sp>
      <p:sp>
        <p:nvSpPr>
          <p:cNvPr id="14" name="Text 11"/>
          <p:cNvSpPr/>
          <p:nvPr/>
        </p:nvSpPr>
        <p:spPr>
          <a:xfrm>
            <a:off x="6164699" y="5853232"/>
            <a:ext cx="2301002" cy="287655"/>
          </a:xfrm>
          <a:prstGeom prst="rect">
            <a:avLst/>
          </a:prstGeom>
          <a:noFill/>
          <a:ln/>
        </p:spPr>
        <p:txBody>
          <a:bodyPr wrap="none" lIns="0" tIns="0" rIns="0" bIns="0" rtlCol="0" anchor="t"/>
          <a:lstStyle/>
          <a:p>
            <a:pPr marL="0" indent="0" algn="ctr">
              <a:lnSpc>
                <a:spcPts val="2250"/>
              </a:lnSpc>
              <a:buNone/>
            </a:pPr>
            <a:r>
              <a:rPr lang="en-US" sz="1800" dirty="0">
                <a:solidFill>
                  <a:srgbClr val="272525"/>
                </a:solidFill>
                <a:latin typeface="Times New Roman" panose="02020603050405020304" pitchFamily="18" charset="0"/>
                <a:ea typeface="Gelasio" pitchFamily="34" charset="-122"/>
                <a:cs typeface="Times New Roman" panose="02020603050405020304" pitchFamily="18" charset="0"/>
              </a:rPr>
              <a:t>Methodology</a:t>
            </a:r>
            <a:endParaRPr lang="en-US" sz="1800" dirty="0">
              <a:latin typeface="Times New Roman" panose="02020603050405020304" pitchFamily="18" charset="0"/>
              <a:cs typeface="Times New Roman" panose="02020603050405020304" pitchFamily="18" charset="0"/>
            </a:endParaRPr>
          </a:p>
        </p:txBody>
      </p:sp>
      <p:sp>
        <p:nvSpPr>
          <p:cNvPr id="15" name="Text 12"/>
          <p:cNvSpPr/>
          <p:nvPr/>
        </p:nvSpPr>
        <p:spPr>
          <a:xfrm>
            <a:off x="5336977" y="6251258"/>
            <a:ext cx="3956447" cy="1177766"/>
          </a:xfrm>
          <a:prstGeom prst="rect">
            <a:avLst/>
          </a:prstGeom>
          <a:noFill/>
          <a:ln/>
        </p:spPr>
        <p:txBody>
          <a:bodyPr wrap="square" lIns="0" tIns="0" rIns="0" bIns="0" rtlCol="0" anchor="t"/>
          <a:lstStyle/>
          <a:p>
            <a:pPr marL="0" indent="0" algn="ctr">
              <a:lnSpc>
                <a:spcPts val="2300"/>
              </a:lnSpc>
              <a:buNone/>
            </a:pPr>
            <a:r>
              <a:rPr lang="en-US" sz="1400" dirty="0">
                <a:solidFill>
                  <a:srgbClr val="272525"/>
                </a:solidFill>
                <a:latin typeface="Lato" pitchFamily="34" charset="0"/>
                <a:ea typeface="Lato" pitchFamily="34" charset="-122"/>
                <a:cs typeface="Lato" pitchFamily="34" charset="-120"/>
              </a:rPr>
              <a:t>Quantitative research using remote sensing data, GIS techniques, and advanced classification methods to quantify LULC changes, identify trends, and deduce environmental implications.</a:t>
            </a:r>
            <a:endParaRPr lang="en-US" sz="1400" dirty="0"/>
          </a:p>
        </p:txBody>
      </p:sp>
      <p:sp>
        <p:nvSpPr>
          <p:cNvPr id="16" name="Shape 13"/>
          <p:cNvSpPr/>
          <p:nvPr/>
        </p:nvSpPr>
        <p:spPr>
          <a:xfrm>
            <a:off x="11812429" y="5024914"/>
            <a:ext cx="22860" cy="644247"/>
          </a:xfrm>
          <a:prstGeom prst="roundRect">
            <a:avLst>
              <a:gd name="adj" fmla="val 338214"/>
            </a:avLst>
          </a:prstGeom>
          <a:solidFill>
            <a:srgbClr val="CECEC9"/>
          </a:solidFill>
          <a:ln/>
        </p:spPr>
      </p:sp>
      <p:sp>
        <p:nvSpPr>
          <p:cNvPr id="17" name="Shape 14"/>
          <p:cNvSpPr/>
          <p:nvPr/>
        </p:nvSpPr>
        <p:spPr>
          <a:xfrm>
            <a:off x="11616809" y="4817864"/>
            <a:ext cx="414099" cy="414099"/>
          </a:xfrm>
          <a:prstGeom prst="roundRect">
            <a:avLst>
              <a:gd name="adj" fmla="val 18671"/>
            </a:avLst>
          </a:prstGeom>
          <a:solidFill>
            <a:srgbClr val="E8E8E3"/>
          </a:solidFill>
          <a:ln w="7620">
            <a:solidFill>
              <a:srgbClr val="CECEC9"/>
            </a:solidFill>
            <a:prstDash val="solid"/>
          </a:ln>
        </p:spPr>
      </p:sp>
      <p:sp>
        <p:nvSpPr>
          <p:cNvPr id="18" name="Text 15"/>
          <p:cNvSpPr/>
          <p:nvPr/>
        </p:nvSpPr>
        <p:spPr>
          <a:xfrm>
            <a:off x="11747659" y="4886801"/>
            <a:ext cx="152281" cy="276106"/>
          </a:xfrm>
          <a:prstGeom prst="rect">
            <a:avLst/>
          </a:prstGeom>
          <a:noFill/>
          <a:ln/>
        </p:spPr>
        <p:txBody>
          <a:bodyPr wrap="none" lIns="0" tIns="0" rIns="0" bIns="0" rtlCol="0" anchor="t"/>
          <a:lstStyle/>
          <a:p>
            <a:pPr marL="0" indent="0" algn="ctr">
              <a:lnSpc>
                <a:spcPts val="2150"/>
              </a:lnSpc>
              <a:buNone/>
            </a:pPr>
            <a:r>
              <a:rPr lang="en-US" sz="2150" dirty="0">
                <a:solidFill>
                  <a:srgbClr val="272525"/>
                </a:solidFill>
                <a:latin typeface="Gelasio" pitchFamily="34" charset="0"/>
                <a:ea typeface="Gelasio" pitchFamily="34" charset="-122"/>
                <a:cs typeface="Gelasio" pitchFamily="34" charset="-120"/>
              </a:rPr>
              <a:t>3</a:t>
            </a:r>
            <a:endParaRPr lang="en-US" sz="2150" dirty="0"/>
          </a:p>
        </p:txBody>
      </p:sp>
      <p:sp>
        <p:nvSpPr>
          <p:cNvPr id="19" name="Text 16"/>
          <p:cNvSpPr/>
          <p:nvPr/>
        </p:nvSpPr>
        <p:spPr>
          <a:xfrm>
            <a:off x="10673358" y="5853232"/>
            <a:ext cx="2301002" cy="287655"/>
          </a:xfrm>
          <a:prstGeom prst="rect">
            <a:avLst/>
          </a:prstGeom>
          <a:noFill/>
          <a:ln/>
        </p:spPr>
        <p:txBody>
          <a:bodyPr wrap="none" lIns="0" tIns="0" rIns="0" bIns="0" rtlCol="0" anchor="t"/>
          <a:lstStyle/>
          <a:p>
            <a:pPr marL="0" indent="0" algn="ctr">
              <a:lnSpc>
                <a:spcPts val="2250"/>
              </a:lnSpc>
              <a:buNone/>
            </a:pPr>
            <a:r>
              <a:rPr lang="en-US" sz="1800" dirty="0">
                <a:solidFill>
                  <a:srgbClr val="272525"/>
                </a:solidFill>
                <a:latin typeface="Times New Roman" panose="02020603050405020304" pitchFamily="18" charset="0"/>
                <a:ea typeface="Gelasio" pitchFamily="34" charset="-122"/>
                <a:cs typeface="Times New Roman" panose="02020603050405020304" pitchFamily="18" charset="0"/>
              </a:rPr>
              <a:t>Significance</a:t>
            </a:r>
            <a:endParaRPr lang="en-US" sz="1800" dirty="0">
              <a:latin typeface="Times New Roman" panose="02020603050405020304" pitchFamily="18" charset="0"/>
              <a:cs typeface="Times New Roman" panose="02020603050405020304" pitchFamily="18" charset="0"/>
            </a:endParaRPr>
          </a:p>
        </p:txBody>
      </p:sp>
      <p:sp>
        <p:nvSpPr>
          <p:cNvPr id="20" name="Text 17"/>
          <p:cNvSpPr/>
          <p:nvPr/>
        </p:nvSpPr>
        <p:spPr>
          <a:xfrm>
            <a:off x="9845635" y="6251258"/>
            <a:ext cx="3956447" cy="1472208"/>
          </a:xfrm>
          <a:prstGeom prst="rect">
            <a:avLst/>
          </a:prstGeom>
          <a:noFill/>
          <a:ln/>
        </p:spPr>
        <p:txBody>
          <a:bodyPr wrap="square" lIns="0" tIns="0" rIns="0" bIns="0" rtlCol="0" anchor="t"/>
          <a:lstStyle/>
          <a:p>
            <a:pPr marL="0" indent="0" algn="ctr">
              <a:lnSpc>
                <a:spcPts val="2300"/>
              </a:lnSpc>
              <a:buNone/>
            </a:pPr>
            <a:r>
              <a:rPr lang="en-US" sz="1400" dirty="0">
                <a:solidFill>
                  <a:srgbClr val="272525"/>
                </a:solidFill>
                <a:latin typeface="Lato" pitchFamily="34" charset="0"/>
                <a:ea typeface="Lato" pitchFamily="34" charset="-122"/>
                <a:cs typeface="Lato" pitchFamily="34" charset="-120"/>
              </a:rPr>
              <a:t>Understanding LULC dynamics will assist in sustainable campus planning and provide an example for similar institutions seeking to balance development with environmental conservation.</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81407" y="753666"/>
            <a:ext cx="6613803" cy="697706"/>
          </a:xfrm>
          <a:prstGeom prst="rect">
            <a:avLst/>
          </a:prstGeom>
          <a:noFill/>
          <a:ln/>
        </p:spPr>
        <p:txBody>
          <a:bodyPr wrap="none" lIns="0" tIns="0" rIns="0" bIns="0" rtlCol="0" anchor="t"/>
          <a:lstStyle/>
          <a:p>
            <a:pPr marL="0" indent="0">
              <a:lnSpc>
                <a:spcPts val="5450"/>
              </a:lnSpc>
              <a:buNone/>
            </a:pPr>
            <a:r>
              <a:rPr lang="en-US" sz="4350" dirty="0">
                <a:solidFill>
                  <a:srgbClr val="312F2B"/>
                </a:solidFill>
                <a:latin typeface="Times New Roman" panose="02020603050405020304" pitchFamily="18" charset="0"/>
                <a:ea typeface="Gelasio" pitchFamily="34" charset="-122"/>
                <a:cs typeface="Times New Roman" panose="02020603050405020304" pitchFamily="18" charset="0"/>
              </a:rPr>
              <a:t>Methods and Methodology</a:t>
            </a:r>
            <a:endParaRPr lang="en-US" sz="4350" dirty="0">
              <a:latin typeface="Times New Roman" panose="02020603050405020304" pitchFamily="18" charset="0"/>
              <a:cs typeface="Times New Roman" panose="02020603050405020304" pitchFamily="18" charset="0"/>
            </a:endParaRPr>
          </a:p>
        </p:txBody>
      </p:sp>
      <p:sp>
        <p:nvSpPr>
          <p:cNvPr id="3" name="Text 1"/>
          <p:cNvSpPr/>
          <p:nvPr/>
        </p:nvSpPr>
        <p:spPr>
          <a:xfrm>
            <a:off x="781407" y="1897856"/>
            <a:ext cx="13067586" cy="1428750"/>
          </a:xfrm>
          <a:prstGeom prst="rect">
            <a:avLst/>
          </a:prstGeom>
          <a:noFill/>
          <a:ln/>
        </p:spPr>
        <p:txBody>
          <a:bodyPr wrap="square" lIns="0" tIns="0" rIns="0" bIns="0" rtlCol="0" anchor="t"/>
          <a:lstStyle/>
          <a:p>
            <a:pPr marL="0" indent="0">
              <a:lnSpc>
                <a:spcPts val="2800"/>
              </a:lnSpc>
              <a:buNone/>
            </a:pPr>
            <a:r>
              <a:rPr lang="en-US" sz="1750" dirty="0">
                <a:solidFill>
                  <a:srgbClr val="272525"/>
                </a:solidFill>
                <a:latin typeface="Lato" pitchFamily="34" charset="0"/>
                <a:ea typeface="Lato" pitchFamily="34" charset="-122"/>
                <a:cs typeface="Lato" pitchFamily="34" charset="-120"/>
              </a:rPr>
              <a:t>The research utilizes remote sensing data, specifically Sentinel satellite imagery, to analyze LULC changes. The imagery is processed using GIS techniques and supervised classification methods, which involve training the algorithm to recognize different land cover types based on spectral signatures. The classification process categorizes pixels into four classes: forest, open land, buildings, and roads. Accuracy assessment is conducted using confusion matrices to evaluate the precision of the classification results.</a:t>
            </a:r>
            <a:endParaRPr lang="en-US" sz="1750" dirty="0"/>
          </a:p>
        </p:txBody>
      </p:sp>
      <p:sp>
        <p:nvSpPr>
          <p:cNvPr id="4" name="Shape 2"/>
          <p:cNvSpPr/>
          <p:nvPr/>
        </p:nvSpPr>
        <p:spPr>
          <a:xfrm>
            <a:off x="781407" y="3577709"/>
            <a:ext cx="6422231" cy="1658898"/>
          </a:xfrm>
          <a:prstGeom prst="roundRect">
            <a:avLst>
              <a:gd name="adj" fmla="val 5653"/>
            </a:avLst>
          </a:prstGeom>
          <a:solidFill>
            <a:srgbClr val="E8E8E3"/>
          </a:solidFill>
          <a:ln w="7620">
            <a:solidFill>
              <a:srgbClr val="CECEC9"/>
            </a:solidFill>
            <a:prstDash val="solid"/>
          </a:ln>
        </p:spPr>
      </p:sp>
      <p:sp>
        <p:nvSpPr>
          <p:cNvPr id="5" name="Text 3"/>
          <p:cNvSpPr/>
          <p:nvPr/>
        </p:nvSpPr>
        <p:spPr>
          <a:xfrm>
            <a:off x="1012269" y="3808571"/>
            <a:ext cx="2790706" cy="348853"/>
          </a:xfrm>
          <a:prstGeom prst="rect">
            <a:avLst/>
          </a:prstGeom>
          <a:noFill/>
          <a:ln/>
        </p:spPr>
        <p:txBody>
          <a:bodyPr wrap="none" lIns="0" tIns="0" rIns="0" bIns="0" rtlCol="0" anchor="t"/>
          <a:lstStyle/>
          <a:p>
            <a:pPr marL="0" indent="0">
              <a:lnSpc>
                <a:spcPts val="2700"/>
              </a:lnSpc>
              <a:buNone/>
            </a:pPr>
            <a:r>
              <a:rPr lang="en-US" sz="2150" dirty="0">
                <a:solidFill>
                  <a:srgbClr val="272525"/>
                </a:solidFill>
                <a:latin typeface="Times New Roman" panose="02020603050405020304" pitchFamily="18" charset="0"/>
                <a:ea typeface="Gelasio" pitchFamily="34" charset="-122"/>
                <a:cs typeface="Times New Roman" panose="02020603050405020304" pitchFamily="18" charset="0"/>
              </a:rPr>
              <a:t>Data Acquisition</a:t>
            </a:r>
            <a:endParaRPr lang="en-US" sz="2150" dirty="0">
              <a:latin typeface="Times New Roman" panose="02020603050405020304" pitchFamily="18" charset="0"/>
              <a:cs typeface="Times New Roman" panose="02020603050405020304" pitchFamily="18" charset="0"/>
            </a:endParaRPr>
          </a:p>
        </p:txBody>
      </p:sp>
      <p:sp>
        <p:nvSpPr>
          <p:cNvPr id="6" name="Text 4"/>
          <p:cNvSpPr/>
          <p:nvPr/>
        </p:nvSpPr>
        <p:spPr>
          <a:xfrm>
            <a:off x="1012269" y="4291370"/>
            <a:ext cx="5960507" cy="714375"/>
          </a:xfrm>
          <a:prstGeom prst="rect">
            <a:avLst/>
          </a:prstGeom>
          <a:noFill/>
          <a:ln/>
        </p:spPr>
        <p:txBody>
          <a:bodyPr wrap="square" lIns="0" tIns="0" rIns="0" bIns="0" rtlCol="0" anchor="t"/>
          <a:lstStyle/>
          <a:p>
            <a:pPr marL="0" indent="0">
              <a:lnSpc>
                <a:spcPts val="2800"/>
              </a:lnSpc>
              <a:buNone/>
            </a:pPr>
            <a:r>
              <a:rPr lang="en-US" sz="1750" dirty="0">
                <a:solidFill>
                  <a:srgbClr val="272525"/>
                </a:solidFill>
                <a:latin typeface="Lato" pitchFamily="34" charset="0"/>
                <a:ea typeface="Lato" pitchFamily="34" charset="-122"/>
                <a:cs typeface="Lato" pitchFamily="34" charset="-120"/>
              </a:rPr>
              <a:t>Sentinel satellite imagery with a spatial resolution of 10 meters , from Copernicus </a:t>
            </a:r>
            <a:endParaRPr lang="en-US" sz="1750" dirty="0"/>
          </a:p>
        </p:txBody>
      </p:sp>
      <p:sp>
        <p:nvSpPr>
          <p:cNvPr id="7" name="Shape 5"/>
          <p:cNvSpPr/>
          <p:nvPr/>
        </p:nvSpPr>
        <p:spPr>
          <a:xfrm>
            <a:off x="7426881" y="3577709"/>
            <a:ext cx="6422231" cy="1658898"/>
          </a:xfrm>
          <a:prstGeom prst="roundRect">
            <a:avLst>
              <a:gd name="adj" fmla="val 5653"/>
            </a:avLst>
          </a:prstGeom>
          <a:solidFill>
            <a:srgbClr val="E8E8E3"/>
          </a:solidFill>
          <a:ln w="7620">
            <a:solidFill>
              <a:srgbClr val="CECEC9"/>
            </a:solidFill>
            <a:prstDash val="solid"/>
          </a:ln>
        </p:spPr>
      </p:sp>
      <p:sp>
        <p:nvSpPr>
          <p:cNvPr id="8" name="Text 6"/>
          <p:cNvSpPr/>
          <p:nvPr/>
        </p:nvSpPr>
        <p:spPr>
          <a:xfrm>
            <a:off x="7657743" y="3808571"/>
            <a:ext cx="2790706" cy="348853"/>
          </a:xfrm>
          <a:prstGeom prst="rect">
            <a:avLst/>
          </a:prstGeom>
          <a:noFill/>
          <a:ln/>
        </p:spPr>
        <p:txBody>
          <a:bodyPr wrap="none" lIns="0" tIns="0" rIns="0" bIns="0" rtlCol="0" anchor="t"/>
          <a:lstStyle/>
          <a:p>
            <a:pPr marL="0" indent="0">
              <a:lnSpc>
                <a:spcPts val="2700"/>
              </a:lnSpc>
              <a:buNone/>
            </a:pPr>
            <a:r>
              <a:rPr lang="en-US" sz="2150" dirty="0">
                <a:solidFill>
                  <a:srgbClr val="272525"/>
                </a:solidFill>
                <a:latin typeface="Times New Roman" panose="02020603050405020304" pitchFamily="18" charset="0"/>
                <a:ea typeface="Gelasio" pitchFamily="34" charset="-122"/>
                <a:cs typeface="Times New Roman" panose="02020603050405020304" pitchFamily="18" charset="0"/>
              </a:rPr>
              <a:t>Image Preprocessing</a:t>
            </a:r>
            <a:endParaRPr lang="en-US" sz="2150" dirty="0">
              <a:latin typeface="Times New Roman" panose="02020603050405020304" pitchFamily="18" charset="0"/>
              <a:cs typeface="Times New Roman" panose="02020603050405020304" pitchFamily="18" charset="0"/>
            </a:endParaRPr>
          </a:p>
        </p:txBody>
      </p:sp>
      <p:sp>
        <p:nvSpPr>
          <p:cNvPr id="9" name="Text 7"/>
          <p:cNvSpPr/>
          <p:nvPr/>
        </p:nvSpPr>
        <p:spPr>
          <a:xfrm>
            <a:off x="7657743" y="4291370"/>
            <a:ext cx="5960507" cy="714375"/>
          </a:xfrm>
          <a:prstGeom prst="rect">
            <a:avLst/>
          </a:prstGeom>
          <a:noFill/>
          <a:ln/>
        </p:spPr>
        <p:txBody>
          <a:bodyPr wrap="square" lIns="0" tIns="0" rIns="0" bIns="0" rtlCol="0" anchor="t"/>
          <a:lstStyle/>
          <a:p>
            <a:pPr marL="0" indent="0">
              <a:lnSpc>
                <a:spcPts val="2800"/>
              </a:lnSpc>
              <a:buNone/>
            </a:pPr>
            <a:r>
              <a:rPr lang="en-US" sz="1750" dirty="0">
                <a:solidFill>
                  <a:srgbClr val="272525"/>
                </a:solidFill>
                <a:latin typeface="Lato" pitchFamily="34" charset="0"/>
                <a:ea typeface="Lato" pitchFamily="34" charset="-122"/>
                <a:cs typeface="Lato" pitchFamily="34" charset="-120"/>
              </a:rPr>
              <a:t>The imagery is preprocessed to correct for atmospheric and geometric distortions, ensuring accurate analysis.</a:t>
            </a:r>
            <a:endParaRPr lang="en-US" sz="1750" dirty="0"/>
          </a:p>
        </p:txBody>
      </p:sp>
      <p:sp>
        <p:nvSpPr>
          <p:cNvPr id="10" name="Shape 8"/>
          <p:cNvSpPr/>
          <p:nvPr/>
        </p:nvSpPr>
        <p:spPr>
          <a:xfrm>
            <a:off x="781407" y="5459849"/>
            <a:ext cx="6422231" cy="2016085"/>
          </a:xfrm>
          <a:prstGeom prst="roundRect">
            <a:avLst>
              <a:gd name="adj" fmla="val 4651"/>
            </a:avLst>
          </a:prstGeom>
          <a:solidFill>
            <a:srgbClr val="E8E8E3"/>
          </a:solidFill>
          <a:ln w="7620">
            <a:solidFill>
              <a:srgbClr val="CECEC9"/>
            </a:solidFill>
            <a:prstDash val="solid"/>
          </a:ln>
        </p:spPr>
      </p:sp>
      <p:sp>
        <p:nvSpPr>
          <p:cNvPr id="11" name="Text 9"/>
          <p:cNvSpPr/>
          <p:nvPr/>
        </p:nvSpPr>
        <p:spPr>
          <a:xfrm>
            <a:off x="1012269" y="5690711"/>
            <a:ext cx="2790706" cy="348853"/>
          </a:xfrm>
          <a:prstGeom prst="rect">
            <a:avLst/>
          </a:prstGeom>
          <a:noFill/>
          <a:ln/>
        </p:spPr>
        <p:txBody>
          <a:bodyPr wrap="none" lIns="0" tIns="0" rIns="0" bIns="0" rtlCol="0" anchor="t"/>
          <a:lstStyle/>
          <a:p>
            <a:pPr marL="0" indent="0">
              <a:lnSpc>
                <a:spcPts val="2700"/>
              </a:lnSpc>
              <a:buNone/>
            </a:pPr>
            <a:r>
              <a:rPr lang="en-US" sz="2150" dirty="0">
                <a:solidFill>
                  <a:srgbClr val="272525"/>
                </a:solidFill>
                <a:latin typeface="Times New Roman" panose="02020603050405020304" pitchFamily="18" charset="0"/>
                <a:ea typeface="Gelasio" pitchFamily="34" charset="-122"/>
                <a:cs typeface="Times New Roman" panose="02020603050405020304" pitchFamily="18" charset="0"/>
              </a:rPr>
              <a:t>Classification</a:t>
            </a:r>
            <a:endParaRPr lang="en-US" sz="2150" dirty="0">
              <a:latin typeface="Times New Roman" panose="02020603050405020304" pitchFamily="18" charset="0"/>
              <a:cs typeface="Times New Roman" panose="02020603050405020304" pitchFamily="18" charset="0"/>
            </a:endParaRPr>
          </a:p>
        </p:txBody>
      </p:sp>
      <p:sp>
        <p:nvSpPr>
          <p:cNvPr id="12" name="Text 10"/>
          <p:cNvSpPr/>
          <p:nvPr/>
        </p:nvSpPr>
        <p:spPr>
          <a:xfrm>
            <a:off x="1012269" y="6173510"/>
            <a:ext cx="5960507" cy="1071563"/>
          </a:xfrm>
          <a:prstGeom prst="rect">
            <a:avLst/>
          </a:prstGeom>
          <a:noFill/>
          <a:ln/>
        </p:spPr>
        <p:txBody>
          <a:bodyPr wrap="square" lIns="0" tIns="0" rIns="0" bIns="0" rtlCol="0" anchor="t"/>
          <a:lstStyle/>
          <a:p>
            <a:pPr marL="0" indent="0">
              <a:lnSpc>
                <a:spcPts val="2800"/>
              </a:lnSpc>
              <a:buNone/>
            </a:pPr>
            <a:r>
              <a:rPr lang="en-US" sz="1750" dirty="0">
                <a:solidFill>
                  <a:srgbClr val="272525"/>
                </a:solidFill>
                <a:latin typeface="Lato" pitchFamily="34" charset="0"/>
                <a:ea typeface="Lato" pitchFamily="34" charset="-122"/>
                <a:cs typeface="Lato" pitchFamily="34" charset="-120"/>
              </a:rPr>
              <a:t>Supervised classification using Support Vector Machine Algorithm.</a:t>
            </a:r>
            <a:endParaRPr lang="en-US" sz="1750" dirty="0"/>
          </a:p>
        </p:txBody>
      </p:sp>
      <p:sp>
        <p:nvSpPr>
          <p:cNvPr id="13" name="Shape 11"/>
          <p:cNvSpPr/>
          <p:nvPr/>
        </p:nvSpPr>
        <p:spPr>
          <a:xfrm>
            <a:off x="7426881" y="5459849"/>
            <a:ext cx="6422231" cy="2016085"/>
          </a:xfrm>
          <a:prstGeom prst="roundRect">
            <a:avLst>
              <a:gd name="adj" fmla="val 4651"/>
            </a:avLst>
          </a:prstGeom>
          <a:solidFill>
            <a:srgbClr val="E8E8E3"/>
          </a:solidFill>
          <a:ln w="7620">
            <a:solidFill>
              <a:srgbClr val="CECEC9"/>
            </a:solidFill>
            <a:prstDash val="solid"/>
          </a:ln>
        </p:spPr>
      </p:sp>
      <p:sp>
        <p:nvSpPr>
          <p:cNvPr id="14" name="Text 12"/>
          <p:cNvSpPr/>
          <p:nvPr/>
        </p:nvSpPr>
        <p:spPr>
          <a:xfrm>
            <a:off x="7657743" y="5690711"/>
            <a:ext cx="2790706" cy="348853"/>
          </a:xfrm>
          <a:prstGeom prst="rect">
            <a:avLst/>
          </a:prstGeom>
          <a:noFill/>
          <a:ln/>
        </p:spPr>
        <p:txBody>
          <a:bodyPr wrap="none" lIns="0" tIns="0" rIns="0" bIns="0" rtlCol="0" anchor="t"/>
          <a:lstStyle/>
          <a:p>
            <a:pPr marL="0" indent="0">
              <a:lnSpc>
                <a:spcPts val="2700"/>
              </a:lnSpc>
              <a:buNone/>
            </a:pPr>
            <a:r>
              <a:rPr lang="en-US" sz="2150" dirty="0">
                <a:solidFill>
                  <a:srgbClr val="272525"/>
                </a:solidFill>
                <a:latin typeface="Times New Roman" panose="02020603050405020304" pitchFamily="18" charset="0"/>
                <a:ea typeface="Gelasio" pitchFamily="34" charset="-122"/>
                <a:cs typeface="Times New Roman" panose="02020603050405020304" pitchFamily="18" charset="0"/>
              </a:rPr>
              <a:t>Accuracy Assessment</a:t>
            </a:r>
            <a:endParaRPr lang="en-US" sz="2150" dirty="0">
              <a:latin typeface="Times New Roman" panose="02020603050405020304" pitchFamily="18" charset="0"/>
              <a:cs typeface="Times New Roman" panose="02020603050405020304" pitchFamily="18" charset="0"/>
            </a:endParaRPr>
          </a:p>
        </p:txBody>
      </p:sp>
      <p:sp>
        <p:nvSpPr>
          <p:cNvPr id="15" name="Text 13"/>
          <p:cNvSpPr/>
          <p:nvPr/>
        </p:nvSpPr>
        <p:spPr>
          <a:xfrm>
            <a:off x="7657743" y="6173510"/>
            <a:ext cx="5960507" cy="714375"/>
          </a:xfrm>
          <a:prstGeom prst="rect">
            <a:avLst/>
          </a:prstGeom>
          <a:noFill/>
          <a:ln/>
        </p:spPr>
        <p:txBody>
          <a:bodyPr wrap="square" lIns="0" tIns="0" rIns="0" bIns="0" rtlCol="0" anchor="t"/>
          <a:lstStyle/>
          <a:p>
            <a:pPr marL="0" indent="0">
              <a:lnSpc>
                <a:spcPts val="2800"/>
              </a:lnSpc>
              <a:buNone/>
            </a:pPr>
            <a:r>
              <a:rPr lang="en-US" sz="1750" dirty="0">
                <a:solidFill>
                  <a:srgbClr val="272525"/>
                </a:solidFill>
                <a:latin typeface="Lato" pitchFamily="34" charset="0"/>
                <a:ea typeface="Lato" pitchFamily="34" charset="-122"/>
                <a:cs typeface="Lato" pitchFamily="34" charset="-120"/>
              </a:rPr>
              <a:t>Confusion matrices, to evaluate the accuracy of the classification results, ensuring reliable analysis.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5690" y="593765"/>
            <a:ext cx="5398175" cy="674727"/>
          </a:xfrm>
          <a:prstGeom prst="rect">
            <a:avLst/>
          </a:prstGeom>
          <a:noFill/>
          <a:ln/>
        </p:spPr>
        <p:txBody>
          <a:bodyPr wrap="none" lIns="0" tIns="0" rIns="0" bIns="0" rtlCol="0" anchor="t"/>
          <a:lstStyle/>
          <a:p>
            <a:pPr marL="0" indent="0">
              <a:lnSpc>
                <a:spcPts val="5300"/>
              </a:lnSpc>
              <a:buNone/>
            </a:pPr>
            <a:r>
              <a:rPr lang="en-US" sz="4250" dirty="0">
                <a:solidFill>
                  <a:srgbClr val="312F2B"/>
                </a:solidFill>
                <a:latin typeface="Times New Roman" panose="02020603050405020304" pitchFamily="18" charset="0"/>
                <a:ea typeface="Gelasio" pitchFamily="34" charset="-122"/>
                <a:cs typeface="Times New Roman" panose="02020603050405020304" pitchFamily="18" charset="0"/>
              </a:rPr>
              <a:t>Sentinel Images</a:t>
            </a:r>
            <a:endParaRPr lang="en-US" sz="4250" dirty="0">
              <a:latin typeface="Times New Roman" panose="02020603050405020304" pitchFamily="18" charset="0"/>
              <a:cs typeface="Times New Roman" panose="02020603050405020304" pitchFamily="18" charset="0"/>
            </a:endParaRPr>
          </a:p>
        </p:txBody>
      </p:sp>
      <p:sp>
        <p:nvSpPr>
          <p:cNvPr id="3" name="Text 1"/>
          <p:cNvSpPr/>
          <p:nvPr/>
        </p:nvSpPr>
        <p:spPr>
          <a:xfrm>
            <a:off x="755690" y="1700332"/>
            <a:ext cx="13119021" cy="1036558"/>
          </a:xfrm>
          <a:prstGeom prst="rect">
            <a:avLst/>
          </a:prstGeom>
          <a:noFill/>
          <a:ln/>
        </p:spPr>
        <p:txBody>
          <a:bodyPr wrap="square" lIns="0" tIns="0" rIns="0" bIns="0" rtlCol="0" anchor="t"/>
          <a:lstStyle/>
          <a:p>
            <a:pPr marL="0" indent="0">
              <a:lnSpc>
                <a:spcPts val="2700"/>
              </a:lnSpc>
              <a:buNone/>
            </a:pPr>
            <a:endParaRPr lang="en-US" sz="1700" dirty="0">
              <a:latin typeface="Times New Roman" panose="02020603050405020304" pitchFamily="18" charset="0"/>
              <a:cs typeface="Times New Roman" panose="02020603050405020304" pitchFamily="18" charset="0"/>
            </a:endParaRPr>
          </a:p>
        </p:txBody>
      </p:sp>
      <p:pic>
        <p:nvPicPr>
          <p:cNvPr id="4" name="Image 0"/>
          <p:cNvPicPr>
            <a:picLocks noChangeAspect="1"/>
          </p:cNvPicPr>
          <p:nvPr/>
        </p:nvPicPr>
        <p:blipFill>
          <a:blip r:embed="rId3"/>
          <a:srcRect/>
          <a:stretch/>
        </p:blipFill>
        <p:spPr>
          <a:xfrm>
            <a:off x="4772627" y="16862"/>
            <a:ext cx="6403055" cy="8286310"/>
          </a:xfrm>
          <a:prstGeom prst="rect">
            <a:avLst/>
          </a:prstGeom>
        </p:spPr>
      </p:pic>
      <p:sp>
        <p:nvSpPr>
          <p:cNvPr id="5" name="Text 2"/>
          <p:cNvSpPr/>
          <p:nvPr/>
        </p:nvSpPr>
        <p:spPr>
          <a:xfrm>
            <a:off x="755690" y="5126355"/>
            <a:ext cx="2699028" cy="337304"/>
          </a:xfrm>
          <a:prstGeom prst="rect">
            <a:avLst/>
          </a:prstGeom>
          <a:noFill/>
          <a:ln/>
        </p:spPr>
        <p:txBody>
          <a:bodyPr wrap="none" lIns="0" tIns="0" rIns="0" bIns="0" rtlCol="0" anchor="t"/>
          <a:lstStyle/>
          <a:p>
            <a:pPr marL="0" indent="0" algn="l">
              <a:lnSpc>
                <a:spcPts val="2650"/>
              </a:lnSpc>
              <a:buNone/>
            </a:pPr>
            <a:r>
              <a:rPr lang="en-US" sz="2100" dirty="0">
                <a:solidFill>
                  <a:srgbClr val="272525"/>
                </a:solidFill>
                <a:latin typeface="Times New Roman" panose="02020603050405020304" pitchFamily="18" charset="0"/>
                <a:ea typeface="Gelasio" pitchFamily="34" charset="-122"/>
                <a:cs typeface="Times New Roman" panose="02020603050405020304" pitchFamily="18" charset="0"/>
              </a:rPr>
              <a:t>2016 Layout</a:t>
            </a:r>
            <a:endParaRPr lang="en-US" sz="2100" dirty="0">
              <a:latin typeface="Times New Roman" panose="02020603050405020304" pitchFamily="18" charset="0"/>
              <a:cs typeface="Times New Roman" panose="02020603050405020304" pitchFamily="18" charset="0"/>
            </a:endParaRPr>
          </a:p>
        </p:txBody>
      </p:sp>
      <p:sp>
        <p:nvSpPr>
          <p:cNvPr id="6" name="Text 3"/>
          <p:cNvSpPr/>
          <p:nvPr/>
        </p:nvSpPr>
        <p:spPr>
          <a:xfrm>
            <a:off x="755690" y="5593199"/>
            <a:ext cx="3036808" cy="1382078"/>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Times New Roman" panose="02020603050405020304" pitchFamily="18" charset="0"/>
                <a:ea typeface="Lato" pitchFamily="34" charset="-122"/>
                <a:cs typeface="Times New Roman" panose="02020603050405020304" pitchFamily="18" charset="0"/>
              </a:rPr>
              <a:t>The image shows the campus layout in 2016, with a mix of green areas, buildings, and roads.</a:t>
            </a:r>
            <a:endParaRPr lang="en-US" sz="1700" dirty="0">
              <a:latin typeface="Times New Roman" panose="02020603050405020304" pitchFamily="18" charset="0"/>
              <a:cs typeface="Times New Roman" panose="02020603050405020304" pitchFamily="18" charset="0"/>
            </a:endParaRPr>
          </a:p>
        </p:txBody>
      </p:sp>
      <p:sp>
        <p:nvSpPr>
          <p:cNvPr id="8" name="Text 4"/>
          <p:cNvSpPr/>
          <p:nvPr/>
        </p:nvSpPr>
        <p:spPr>
          <a:xfrm>
            <a:off x="4116348" y="5126474"/>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9" name="Text 5"/>
          <p:cNvSpPr/>
          <p:nvPr/>
        </p:nvSpPr>
        <p:spPr>
          <a:xfrm>
            <a:off x="4116348" y="5593318"/>
            <a:ext cx="3036927" cy="1727597"/>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
        <p:nvSpPr>
          <p:cNvPr id="11" name="Text 6"/>
          <p:cNvSpPr/>
          <p:nvPr/>
        </p:nvSpPr>
        <p:spPr>
          <a:xfrm>
            <a:off x="7477125" y="5126355"/>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12" name="Text 7"/>
          <p:cNvSpPr/>
          <p:nvPr/>
        </p:nvSpPr>
        <p:spPr>
          <a:xfrm>
            <a:off x="7477125" y="5593199"/>
            <a:ext cx="3036808" cy="2073116"/>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
        <p:nvSpPr>
          <p:cNvPr id="14" name="Text 8"/>
          <p:cNvSpPr/>
          <p:nvPr/>
        </p:nvSpPr>
        <p:spPr>
          <a:xfrm>
            <a:off x="10837783" y="5126474"/>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15" name="Text 9"/>
          <p:cNvSpPr/>
          <p:nvPr/>
        </p:nvSpPr>
        <p:spPr>
          <a:xfrm>
            <a:off x="10837783" y="5593318"/>
            <a:ext cx="3036927" cy="2073116"/>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2E6451-58FD-0684-8427-1F559998E683}"/>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D14DE3C3-2064-7D90-EA04-0E6E943D1E8B}"/>
              </a:ext>
            </a:extLst>
          </p:cNvPr>
          <p:cNvSpPr/>
          <p:nvPr/>
        </p:nvSpPr>
        <p:spPr>
          <a:xfrm>
            <a:off x="755690" y="593765"/>
            <a:ext cx="5398175" cy="674727"/>
          </a:xfrm>
          <a:prstGeom prst="rect">
            <a:avLst/>
          </a:prstGeom>
          <a:noFill/>
          <a:ln/>
        </p:spPr>
        <p:txBody>
          <a:bodyPr wrap="none" lIns="0" tIns="0" rIns="0" bIns="0" rtlCol="0" anchor="t"/>
          <a:lstStyle/>
          <a:p>
            <a:pPr marL="0" indent="0">
              <a:lnSpc>
                <a:spcPts val="5300"/>
              </a:lnSpc>
              <a:buNone/>
            </a:pPr>
            <a:r>
              <a:rPr lang="en-US" sz="4250" dirty="0">
                <a:solidFill>
                  <a:srgbClr val="312F2B"/>
                </a:solidFill>
                <a:latin typeface="Times New Roman" panose="02020603050405020304" pitchFamily="18" charset="0"/>
                <a:ea typeface="Gelasio" pitchFamily="34" charset="-122"/>
                <a:cs typeface="Times New Roman" panose="02020603050405020304" pitchFamily="18" charset="0"/>
              </a:rPr>
              <a:t>Sentinel Images</a:t>
            </a:r>
            <a:endParaRPr lang="en-US" sz="4250" dirty="0">
              <a:latin typeface="Times New Roman" panose="02020603050405020304" pitchFamily="18" charset="0"/>
              <a:cs typeface="Times New Roman" panose="02020603050405020304" pitchFamily="18" charset="0"/>
            </a:endParaRPr>
          </a:p>
        </p:txBody>
      </p:sp>
      <p:sp>
        <p:nvSpPr>
          <p:cNvPr id="3" name="Text 1">
            <a:extLst>
              <a:ext uri="{FF2B5EF4-FFF2-40B4-BE49-F238E27FC236}">
                <a16:creationId xmlns:a16="http://schemas.microsoft.com/office/drawing/2014/main" id="{6BFE0024-AAC3-9A68-1EAE-0DF03D6BB676}"/>
              </a:ext>
            </a:extLst>
          </p:cNvPr>
          <p:cNvSpPr/>
          <p:nvPr/>
        </p:nvSpPr>
        <p:spPr>
          <a:xfrm>
            <a:off x="755690" y="1700332"/>
            <a:ext cx="13119021" cy="1036558"/>
          </a:xfrm>
          <a:prstGeom prst="rect">
            <a:avLst/>
          </a:prstGeom>
          <a:noFill/>
          <a:ln/>
        </p:spPr>
        <p:txBody>
          <a:bodyPr wrap="square" lIns="0" tIns="0" rIns="0" bIns="0" rtlCol="0" anchor="t"/>
          <a:lstStyle/>
          <a:p>
            <a:pPr marL="0" indent="0">
              <a:lnSpc>
                <a:spcPts val="2700"/>
              </a:lnSpc>
              <a:buNone/>
            </a:pPr>
            <a:endParaRPr lang="en-US" sz="1700" dirty="0">
              <a:latin typeface="Times New Roman" panose="02020603050405020304" pitchFamily="18" charset="0"/>
              <a:cs typeface="Times New Roman" panose="02020603050405020304" pitchFamily="18" charset="0"/>
            </a:endParaRPr>
          </a:p>
        </p:txBody>
      </p:sp>
      <p:pic>
        <p:nvPicPr>
          <p:cNvPr id="4" name="Image 0">
            <a:extLst>
              <a:ext uri="{FF2B5EF4-FFF2-40B4-BE49-F238E27FC236}">
                <a16:creationId xmlns:a16="http://schemas.microsoft.com/office/drawing/2014/main" id="{8E01A76B-E918-3788-FAFD-D999AAE12D70}"/>
              </a:ext>
            </a:extLst>
          </p:cNvPr>
          <p:cNvPicPr>
            <a:picLocks noChangeAspect="1"/>
          </p:cNvPicPr>
          <p:nvPr/>
        </p:nvPicPr>
        <p:blipFill>
          <a:blip r:embed="rId3"/>
          <a:srcRect/>
          <a:stretch/>
        </p:blipFill>
        <p:spPr>
          <a:xfrm>
            <a:off x="4794651" y="313706"/>
            <a:ext cx="6403055" cy="7915894"/>
          </a:xfrm>
          <a:prstGeom prst="rect">
            <a:avLst/>
          </a:prstGeom>
        </p:spPr>
      </p:pic>
      <p:sp>
        <p:nvSpPr>
          <p:cNvPr id="5" name="Text 2">
            <a:extLst>
              <a:ext uri="{FF2B5EF4-FFF2-40B4-BE49-F238E27FC236}">
                <a16:creationId xmlns:a16="http://schemas.microsoft.com/office/drawing/2014/main" id="{23EFC831-30CC-9E67-DB52-BD21CF4BC8D6}"/>
              </a:ext>
            </a:extLst>
          </p:cNvPr>
          <p:cNvSpPr/>
          <p:nvPr/>
        </p:nvSpPr>
        <p:spPr>
          <a:xfrm>
            <a:off x="755690" y="5126355"/>
            <a:ext cx="2699028" cy="337304"/>
          </a:xfrm>
          <a:prstGeom prst="rect">
            <a:avLst/>
          </a:prstGeom>
          <a:noFill/>
          <a:ln/>
        </p:spPr>
        <p:txBody>
          <a:bodyPr wrap="none" lIns="0" tIns="0" rIns="0" bIns="0" rtlCol="0" anchor="t"/>
          <a:lstStyle/>
          <a:p>
            <a:pPr marL="0" indent="0" algn="l">
              <a:lnSpc>
                <a:spcPts val="2650"/>
              </a:lnSpc>
              <a:buNone/>
            </a:pPr>
            <a:r>
              <a:rPr lang="en-US" sz="2100" dirty="0">
                <a:solidFill>
                  <a:srgbClr val="272525"/>
                </a:solidFill>
                <a:latin typeface="Times New Roman" panose="02020603050405020304" pitchFamily="18" charset="0"/>
                <a:ea typeface="Gelasio" pitchFamily="34" charset="-122"/>
                <a:cs typeface="Times New Roman" panose="02020603050405020304" pitchFamily="18" charset="0"/>
              </a:rPr>
              <a:t>2019 Layout</a:t>
            </a:r>
            <a:endParaRPr lang="en-US" sz="2100" dirty="0">
              <a:latin typeface="Times New Roman" panose="02020603050405020304" pitchFamily="18" charset="0"/>
              <a:cs typeface="Times New Roman" panose="02020603050405020304" pitchFamily="18" charset="0"/>
            </a:endParaRPr>
          </a:p>
        </p:txBody>
      </p:sp>
      <p:sp>
        <p:nvSpPr>
          <p:cNvPr id="6" name="Text 3">
            <a:extLst>
              <a:ext uri="{FF2B5EF4-FFF2-40B4-BE49-F238E27FC236}">
                <a16:creationId xmlns:a16="http://schemas.microsoft.com/office/drawing/2014/main" id="{1EBB4EF2-E77E-94B0-DD1A-A8325C8C1384}"/>
              </a:ext>
            </a:extLst>
          </p:cNvPr>
          <p:cNvSpPr/>
          <p:nvPr/>
        </p:nvSpPr>
        <p:spPr>
          <a:xfrm>
            <a:off x="599242" y="5593199"/>
            <a:ext cx="3036808" cy="1382078"/>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Times New Roman" panose="02020603050405020304" pitchFamily="18" charset="0"/>
                <a:ea typeface="Lato" pitchFamily="34" charset="-122"/>
                <a:cs typeface="Times New Roman" panose="02020603050405020304" pitchFamily="18" charset="0"/>
              </a:rPr>
              <a:t>The image shows the campus layout in 2019, with noticeable changes in land cover, including the expansion of buildings and infrastructure.</a:t>
            </a:r>
            <a:endParaRPr lang="en-US" sz="1700" dirty="0">
              <a:latin typeface="Times New Roman" panose="02020603050405020304" pitchFamily="18" charset="0"/>
              <a:cs typeface="Times New Roman" panose="02020603050405020304" pitchFamily="18" charset="0"/>
            </a:endParaRPr>
          </a:p>
        </p:txBody>
      </p:sp>
      <p:sp>
        <p:nvSpPr>
          <p:cNvPr id="8" name="Text 4">
            <a:extLst>
              <a:ext uri="{FF2B5EF4-FFF2-40B4-BE49-F238E27FC236}">
                <a16:creationId xmlns:a16="http://schemas.microsoft.com/office/drawing/2014/main" id="{C06252A1-4055-7FBB-562A-F00B5776BA6F}"/>
              </a:ext>
            </a:extLst>
          </p:cNvPr>
          <p:cNvSpPr/>
          <p:nvPr/>
        </p:nvSpPr>
        <p:spPr>
          <a:xfrm>
            <a:off x="4116348" y="5126474"/>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9" name="Text 5">
            <a:extLst>
              <a:ext uri="{FF2B5EF4-FFF2-40B4-BE49-F238E27FC236}">
                <a16:creationId xmlns:a16="http://schemas.microsoft.com/office/drawing/2014/main" id="{E221EE36-51D6-2B31-32BE-48E7E7071A7F}"/>
              </a:ext>
            </a:extLst>
          </p:cNvPr>
          <p:cNvSpPr/>
          <p:nvPr/>
        </p:nvSpPr>
        <p:spPr>
          <a:xfrm>
            <a:off x="4116348" y="5593318"/>
            <a:ext cx="3036927" cy="1727597"/>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
        <p:nvSpPr>
          <p:cNvPr id="11" name="Text 6">
            <a:extLst>
              <a:ext uri="{FF2B5EF4-FFF2-40B4-BE49-F238E27FC236}">
                <a16:creationId xmlns:a16="http://schemas.microsoft.com/office/drawing/2014/main" id="{C1EEF66F-1D26-FA21-D284-6D15CEABFAE3}"/>
              </a:ext>
            </a:extLst>
          </p:cNvPr>
          <p:cNvSpPr/>
          <p:nvPr/>
        </p:nvSpPr>
        <p:spPr>
          <a:xfrm>
            <a:off x="7477125" y="5126355"/>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12" name="Text 7">
            <a:extLst>
              <a:ext uri="{FF2B5EF4-FFF2-40B4-BE49-F238E27FC236}">
                <a16:creationId xmlns:a16="http://schemas.microsoft.com/office/drawing/2014/main" id="{5A0F6B5D-5FF8-17BD-F234-641DC5748017}"/>
              </a:ext>
            </a:extLst>
          </p:cNvPr>
          <p:cNvSpPr/>
          <p:nvPr/>
        </p:nvSpPr>
        <p:spPr>
          <a:xfrm>
            <a:off x="7477125" y="5593199"/>
            <a:ext cx="3036808" cy="2073116"/>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
        <p:nvSpPr>
          <p:cNvPr id="14" name="Text 8">
            <a:extLst>
              <a:ext uri="{FF2B5EF4-FFF2-40B4-BE49-F238E27FC236}">
                <a16:creationId xmlns:a16="http://schemas.microsoft.com/office/drawing/2014/main" id="{41F200AE-278D-B8DA-B066-DFF207C5F5E3}"/>
              </a:ext>
            </a:extLst>
          </p:cNvPr>
          <p:cNvSpPr/>
          <p:nvPr/>
        </p:nvSpPr>
        <p:spPr>
          <a:xfrm>
            <a:off x="10837783" y="5126474"/>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15" name="Text 9">
            <a:extLst>
              <a:ext uri="{FF2B5EF4-FFF2-40B4-BE49-F238E27FC236}">
                <a16:creationId xmlns:a16="http://schemas.microsoft.com/office/drawing/2014/main" id="{9220CE18-5633-2F18-E824-7B33185FC050}"/>
              </a:ext>
            </a:extLst>
          </p:cNvPr>
          <p:cNvSpPr/>
          <p:nvPr/>
        </p:nvSpPr>
        <p:spPr>
          <a:xfrm>
            <a:off x="10837783" y="5593318"/>
            <a:ext cx="3036927" cy="2073116"/>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2322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FCAE69-C39F-F299-B08B-90F1B207FB51}"/>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A1302B94-319A-7B28-8623-748D5FDD89A9}"/>
              </a:ext>
            </a:extLst>
          </p:cNvPr>
          <p:cNvSpPr/>
          <p:nvPr/>
        </p:nvSpPr>
        <p:spPr>
          <a:xfrm>
            <a:off x="755690" y="593765"/>
            <a:ext cx="5398175" cy="674727"/>
          </a:xfrm>
          <a:prstGeom prst="rect">
            <a:avLst/>
          </a:prstGeom>
          <a:noFill/>
          <a:ln/>
        </p:spPr>
        <p:txBody>
          <a:bodyPr wrap="none" lIns="0" tIns="0" rIns="0" bIns="0" rtlCol="0" anchor="t"/>
          <a:lstStyle/>
          <a:p>
            <a:pPr marL="0" indent="0">
              <a:lnSpc>
                <a:spcPts val="5300"/>
              </a:lnSpc>
              <a:buNone/>
            </a:pPr>
            <a:r>
              <a:rPr lang="en-US" sz="4250" dirty="0">
                <a:solidFill>
                  <a:srgbClr val="312F2B"/>
                </a:solidFill>
                <a:latin typeface="Times New Roman" panose="02020603050405020304" pitchFamily="18" charset="0"/>
                <a:ea typeface="Gelasio" pitchFamily="34" charset="-122"/>
                <a:cs typeface="Times New Roman" panose="02020603050405020304" pitchFamily="18" charset="0"/>
              </a:rPr>
              <a:t>Sentinel Images</a:t>
            </a:r>
            <a:endParaRPr lang="en-US" sz="4250" dirty="0">
              <a:latin typeface="Times New Roman" panose="02020603050405020304" pitchFamily="18" charset="0"/>
              <a:cs typeface="Times New Roman" panose="02020603050405020304" pitchFamily="18" charset="0"/>
            </a:endParaRPr>
          </a:p>
        </p:txBody>
      </p:sp>
      <p:sp>
        <p:nvSpPr>
          <p:cNvPr id="3" name="Text 1">
            <a:extLst>
              <a:ext uri="{FF2B5EF4-FFF2-40B4-BE49-F238E27FC236}">
                <a16:creationId xmlns:a16="http://schemas.microsoft.com/office/drawing/2014/main" id="{8E662003-2AF9-AE06-0E23-025943DAF136}"/>
              </a:ext>
            </a:extLst>
          </p:cNvPr>
          <p:cNvSpPr/>
          <p:nvPr/>
        </p:nvSpPr>
        <p:spPr>
          <a:xfrm>
            <a:off x="755690" y="1700332"/>
            <a:ext cx="13119021" cy="1036558"/>
          </a:xfrm>
          <a:prstGeom prst="rect">
            <a:avLst/>
          </a:prstGeom>
          <a:noFill/>
          <a:ln/>
        </p:spPr>
        <p:txBody>
          <a:bodyPr wrap="square" lIns="0" tIns="0" rIns="0" bIns="0" rtlCol="0" anchor="t"/>
          <a:lstStyle/>
          <a:p>
            <a:pPr marL="0" indent="0">
              <a:lnSpc>
                <a:spcPts val="2700"/>
              </a:lnSpc>
              <a:buNone/>
            </a:pPr>
            <a:endParaRPr lang="en-US" sz="1700" dirty="0">
              <a:latin typeface="Times New Roman" panose="02020603050405020304" pitchFamily="18" charset="0"/>
              <a:cs typeface="Times New Roman" panose="02020603050405020304" pitchFamily="18" charset="0"/>
            </a:endParaRPr>
          </a:p>
        </p:txBody>
      </p:sp>
      <p:pic>
        <p:nvPicPr>
          <p:cNvPr id="4" name="Image 0">
            <a:extLst>
              <a:ext uri="{FF2B5EF4-FFF2-40B4-BE49-F238E27FC236}">
                <a16:creationId xmlns:a16="http://schemas.microsoft.com/office/drawing/2014/main" id="{B81EFDA5-E6C9-9BAC-4DCF-9A64DD2D8F00}"/>
              </a:ext>
            </a:extLst>
          </p:cNvPr>
          <p:cNvPicPr>
            <a:picLocks noChangeAspect="1"/>
          </p:cNvPicPr>
          <p:nvPr/>
        </p:nvPicPr>
        <p:blipFill>
          <a:blip r:embed="rId3"/>
          <a:srcRect/>
          <a:stretch/>
        </p:blipFill>
        <p:spPr>
          <a:xfrm>
            <a:off x="4937765" y="313706"/>
            <a:ext cx="6116827" cy="7915894"/>
          </a:xfrm>
          <a:prstGeom prst="rect">
            <a:avLst/>
          </a:prstGeom>
        </p:spPr>
      </p:pic>
      <p:sp>
        <p:nvSpPr>
          <p:cNvPr id="5" name="Text 2">
            <a:extLst>
              <a:ext uri="{FF2B5EF4-FFF2-40B4-BE49-F238E27FC236}">
                <a16:creationId xmlns:a16="http://schemas.microsoft.com/office/drawing/2014/main" id="{C2E5A8BD-28BA-795B-54D7-4B9807D2CF19}"/>
              </a:ext>
            </a:extLst>
          </p:cNvPr>
          <p:cNvSpPr/>
          <p:nvPr/>
        </p:nvSpPr>
        <p:spPr>
          <a:xfrm>
            <a:off x="755690" y="5126355"/>
            <a:ext cx="2699028" cy="337304"/>
          </a:xfrm>
          <a:prstGeom prst="rect">
            <a:avLst/>
          </a:prstGeom>
          <a:noFill/>
          <a:ln/>
        </p:spPr>
        <p:txBody>
          <a:bodyPr wrap="none" lIns="0" tIns="0" rIns="0" bIns="0" rtlCol="0" anchor="t"/>
          <a:lstStyle/>
          <a:p>
            <a:pPr marL="0" indent="0" algn="l">
              <a:lnSpc>
                <a:spcPts val="2650"/>
              </a:lnSpc>
              <a:buNone/>
            </a:pPr>
            <a:r>
              <a:rPr lang="en-US" sz="2100" dirty="0">
                <a:solidFill>
                  <a:srgbClr val="272525"/>
                </a:solidFill>
                <a:latin typeface="Times New Roman" panose="02020603050405020304" pitchFamily="18" charset="0"/>
                <a:ea typeface="Gelasio" pitchFamily="34" charset="-122"/>
                <a:cs typeface="Times New Roman" panose="02020603050405020304" pitchFamily="18" charset="0"/>
              </a:rPr>
              <a:t>2022 Layout</a:t>
            </a:r>
            <a:endParaRPr lang="en-US" sz="2100" dirty="0">
              <a:latin typeface="Times New Roman" panose="02020603050405020304" pitchFamily="18" charset="0"/>
              <a:cs typeface="Times New Roman" panose="02020603050405020304" pitchFamily="18" charset="0"/>
            </a:endParaRPr>
          </a:p>
        </p:txBody>
      </p:sp>
      <p:sp>
        <p:nvSpPr>
          <p:cNvPr id="6" name="Text 3">
            <a:extLst>
              <a:ext uri="{FF2B5EF4-FFF2-40B4-BE49-F238E27FC236}">
                <a16:creationId xmlns:a16="http://schemas.microsoft.com/office/drawing/2014/main" id="{6EF1D8CF-BF93-98AD-E7AA-F0DBD049A820}"/>
              </a:ext>
            </a:extLst>
          </p:cNvPr>
          <p:cNvSpPr/>
          <p:nvPr/>
        </p:nvSpPr>
        <p:spPr>
          <a:xfrm>
            <a:off x="755690" y="5593199"/>
            <a:ext cx="3036808" cy="1382078"/>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Times New Roman" panose="02020603050405020304" pitchFamily="18" charset="0"/>
                <a:ea typeface="Lato" pitchFamily="34" charset="-122"/>
                <a:cs typeface="Times New Roman" panose="02020603050405020304" pitchFamily="18" charset="0"/>
              </a:rPr>
              <a:t>The image shows the campus layout in 2022, with further changes in land cover, including the development of new facilities and the expansion of existing ones.</a:t>
            </a:r>
            <a:endParaRPr lang="en-US" sz="1700" dirty="0">
              <a:latin typeface="Times New Roman" panose="02020603050405020304" pitchFamily="18" charset="0"/>
              <a:cs typeface="Times New Roman" panose="02020603050405020304" pitchFamily="18" charset="0"/>
            </a:endParaRPr>
          </a:p>
        </p:txBody>
      </p:sp>
      <p:sp>
        <p:nvSpPr>
          <p:cNvPr id="8" name="Text 4">
            <a:extLst>
              <a:ext uri="{FF2B5EF4-FFF2-40B4-BE49-F238E27FC236}">
                <a16:creationId xmlns:a16="http://schemas.microsoft.com/office/drawing/2014/main" id="{246D2CBB-91EE-FA58-B0A4-265BEF7B32C6}"/>
              </a:ext>
            </a:extLst>
          </p:cNvPr>
          <p:cNvSpPr/>
          <p:nvPr/>
        </p:nvSpPr>
        <p:spPr>
          <a:xfrm>
            <a:off x="4116348" y="5126474"/>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9" name="Text 5">
            <a:extLst>
              <a:ext uri="{FF2B5EF4-FFF2-40B4-BE49-F238E27FC236}">
                <a16:creationId xmlns:a16="http://schemas.microsoft.com/office/drawing/2014/main" id="{1447343E-C732-2304-3555-B70BA5274B1C}"/>
              </a:ext>
            </a:extLst>
          </p:cNvPr>
          <p:cNvSpPr/>
          <p:nvPr/>
        </p:nvSpPr>
        <p:spPr>
          <a:xfrm>
            <a:off x="4116348" y="5593318"/>
            <a:ext cx="3036927" cy="1727597"/>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
        <p:nvSpPr>
          <p:cNvPr id="11" name="Text 6">
            <a:extLst>
              <a:ext uri="{FF2B5EF4-FFF2-40B4-BE49-F238E27FC236}">
                <a16:creationId xmlns:a16="http://schemas.microsoft.com/office/drawing/2014/main" id="{D993BC4E-A2B4-EB2C-69F7-7A361CF4CE25}"/>
              </a:ext>
            </a:extLst>
          </p:cNvPr>
          <p:cNvSpPr/>
          <p:nvPr/>
        </p:nvSpPr>
        <p:spPr>
          <a:xfrm>
            <a:off x="7477125" y="5126355"/>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12" name="Text 7">
            <a:extLst>
              <a:ext uri="{FF2B5EF4-FFF2-40B4-BE49-F238E27FC236}">
                <a16:creationId xmlns:a16="http://schemas.microsoft.com/office/drawing/2014/main" id="{C88101A6-40AD-7B9D-F446-D7F1D705F18D}"/>
              </a:ext>
            </a:extLst>
          </p:cNvPr>
          <p:cNvSpPr/>
          <p:nvPr/>
        </p:nvSpPr>
        <p:spPr>
          <a:xfrm>
            <a:off x="7477125" y="5593199"/>
            <a:ext cx="3036808" cy="2073116"/>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
        <p:nvSpPr>
          <p:cNvPr id="14" name="Text 8">
            <a:extLst>
              <a:ext uri="{FF2B5EF4-FFF2-40B4-BE49-F238E27FC236}">
                <a16:creationId xmlns:a16="http://schemas.microsoft.com/office/drawing/2014/main" id="{6B19BA52-2F0A-0B46-F65E-33EFBF446035}"/>
              </a:ext>
            </a:extLst>
          </p:cNvPr>
          <p:cNvSpPr/>
          <p:nvPr/>
        </p:nvSpPr>
        <p:spPr>
          <a:xfrm>
            <a:off x="10837783" y="5126474"/>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15" name="Text 9">
            <a:extLst>
              <a:ext uri="{FF2B5EF4-FFF2-40B4-BE49-F238E27FC236}">
                <a16:creationId xmlns:a16="http://schemas.microsoft.com/office/drawing/2014/main" id="{0F769EFF-734C-6BEB-F48C-3C895E66E195}"/>
              </a:ext>
            </a:extLst>
          </p:cNvPr>
          <p:cNvSpPr/>
          <p:nvPr/>
        </p:nvSpPr>
        <p:spPr>
          <a:xfrm>
            <a:off x="10837783" y="5593318"/>
            <a:ext cx="3036927" cy="2073116"/>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87836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E066BC-54A1-D351-999A-9B28D70C653F}"/>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E538E24B-DB65-F0E1-8F6F-B8405B4EA6EC}"/>
              </a:ext>
            </a:extLst>
          </p:cNvPr>
          <p:cNvSpPr/>
          <p:nvPr/>
        </p:nvSpPr>
        <p:spPr>
          <a:xfrm>
            <a:off x="755690" y="593765"/>
            <a:ext cx="5398175" cy="674727"/>
          </a:xfrm>
          <a:prstGeom prst="rect">
            <a:avLst/>
          </a:prstGeom>
          <a:noFill/>
          <a:ln/>
        </p:spPr>
        <p:txBody>
          <a:bodyPr wrap="none" lIns="0" tIns="0" rIns="0" bIns="0" rtlCol="0" anchor="t"/>
          <a:lstStyle/>
          <a:p>
            <a:pPr marL="0" indent="0">
              <a:lnSpc>
                <a:spcPts val="5300"/>
              </a:lnSpc>
              <a:buNone/>
            </a:pPr>
            <a:r>
              <a:rPr lang="en-US" sz="4250" dirty="0">
                <a:solidFill>
                  <a:srgbClr val="312F2B"/>
                </a:solidFill>
                <a:latin typeface="Times New Roman" panose="02020603050405020304" pitchFamily="18" charset="0"/>
                <a:ea typeface="Gelasio" pitchFamily="34" charset="-122"/>
                <a:cs typeface="Times New Roman" panose="02020603050405020304" pitchFamily="18" charset="0"/>
              </a:rPr>
              <a:t>Sentinel Images</a:t>
            </a:r>
            <a:endParaRPr lang="en-US" sz="4250" dirty="0">
              <a:latin typeface="Times New Roman" panose="02020603050405020304" pitchFamily="18" charset="0"/>
              <a:cs typeface="Times New Roman" panose="02020603050405020304" pitchFamily="18" charset="0"/>
            </a:endParaRPr>
          </a:p>
        </p:txBody>
      </p:sp>
      <p:sp>
        <p:nvSpPr>
          <p:cNvPr id="3" name="Text 1">
            <a:extLst>
              <a:ext uri="{FF2B5EF4-FFF2-40B4-BE49-F238E27FC236}">
                <a16:creationId xmlns:a16="http://schemas.microsoft.com/office/drawing/2014/main" id="{58022E57-38B1-5170-A988-B6A7DAB23281}"/>
              </a:ext>
            </a:extLst>
          </p:cNvPr>
          <p:cNvSpPr/>
          <p:nvPr/>
        </p:nvSpPr>
        <p:spPr>
          <a:xfrm>
            <a:off x="755690" y="1700332"/>
            <a:ext cx="13119021" cy="1036558"/>
          </a:xfrm>
          <a:prstGeom prst="rect">
            <a:avLst/>
          </a:prstGeom>
          <a:noFill/>
          <a:ln/>
        </p:spPr>
        <p:txBody>
          <a:bodyPr wrap="square" lIns="0" tIns="0" rIns="0" bIns="0" rtlCol="0" anchor="t"/>
          <a:lstStyle/>
          <a:p>
            <a:pPr marL="0" indent="0">
              <a:lnSpc>
                <a:spcPts val="2700"/>
              </a:lnSpc>
              <a:buNone/>
            </a:pPr>
            <a:endParaRPr lang="en-US" sz="1700" dirty="0">
              <a:latin typeface="Times New Roman" panose="02020603050405020304" pitchFamily="18" charset="0"/>
              <a:cs typeface="Times New Roman" panose="02020603050405020304" pitchFamily="18" charset="0"/>
            </a:endParaRPr>
          </a:p>
        </p:txBody>
      </p:sp>
      <p:pic>
        <p:nvPicPr>
          <p:cNvPr id="4" name="Image 0">
            <a:extLst>
              <a:ext uri="{FF2B5EF4-FFF2-40B4-BE49-F238E27FC236}">
                <a16:creationId xmlns:a16="http://schemas.microsoft.com/office/drawing/2014/main" id="{6EBD7D7C-0A66-9808-3638-1639D28145AA}"/>
              </a:ext>
            </a:extLst>
          </p:cNvPr>
          <p:cNvPicPr>
            <a:picLocks noChangeAspect="1"/>
          </p:cNvPicPr>
          <p:nvPr/>
        </p:nvPicPr>
        <p:blipFill>
          <a:blip r:embed="rId3"/>
          <a:srcRect/>
          <a:stretch/>
        </p:blipFill>
        <p:spPr>
          <a:xfrm>
            <a:off x="4937765" y="313706"/>
            <a:ext cx="6116827" cy="7915893"/>
          </a:xfrm>
          <a:prstGeom prst="rect">
            <a:avLst/>
          </a:prstGeom>
        </p:spPr>
      </p:pic>
      <p:sp>
        <p:nvSpPr>
          <p:cNvPr id="5" name="Text 2">
            <a:extLst>
              <a:ext uri="{FF2B5EF4-FFF2-40B4-BE49-F238E27FC236}">
                <a16:creationId xmlns:a16="http://schemas.microsoft.com/office/drawing/2014/main" id="{127490F8-3F54-8F4E-754D-9A08F56C2EC6}"/>
              </a:ext>
            </a:extLst>
          </p:cNvPr>
          <p:cNvSpPr/>
          <p:nvPr/>
        </p:nvSpPr>
        <p:spPr>
          <a:xfrm>
            <a:off x="755690" y="5126355"/>
            <a:ext cx="2699028" cy="337304"/>
          </a:xfrm>
          <a:prstGeom prst="rect">
            <a:avLst/>
          </a:prstGeom>
          <a:noFill/>
          <a:ln/>
        </p:spPr>
        <p:txBody>
          <a:bodyPr wrap="none" lIns="0" tIns="0" rIns="0" bIns="0" rtlCol="0" anchor="t"/>
          <a:lstStyle/>
          <a:p>
            <a:pPr marL="0" indent="0" algn="l">
              <a:lnSpc>
                <a:spcPts val="2650"/>
              </a:lnSpc>
              <a:buNone/>
            </a:pPr>
            <a:r>
              <a:rPr lang="en-US" sz="2100" dirty="0">
                <a:solidFill>
                  <a:srgbClr val="272525"/>
                </a:solidFill>
                <a:latin typeface="Times New Roman" panose="02020603050405020304" pitchFamily="18" charset="0"/>
                <a:ea typeface="Gelasio" pitchFamily="34" charset="-122"/>
                <a:cs typeface="Times New Roman" panose="02020603050405020304" pitchFamily="18" charset="0"/>
              </a:rPr>
              <a:t>2024 Layout</a:t>
            </a:r>
            <a:endParaRPr lang="en-US" sz="2100" dirty="0">
              <a:latin typeface="Times New Roman" panose="02020603050405020304" pitchFamily="18" charset="0"/>
              <a:cs typeface="Times New Roman" panose="02020603050405020304" pitchFamily="18" charset="0"/>
            </a:endParaRPr>
          </a:p>
        </p:txBody>
      </p:sp>
      <p:sp>
        <p:nvSpPr>
          <p:cNvPr id="6" name="Text 3">
            <a:extLst>
              <a:ext uri="{FF2B5EF4-FFF2-40B4-BE49-F238E27FC236}">
                <a16:creationId xmlns:a16="http://schemas.microsoft.com/office/drawing/2014/main" id="{936305D6-97A3-0EEE-C4AD-6C19B5EF1BF6}"/>
              </a:ext>
            </a:extLst>
          </p:cNvPr>
          <p:cNvSpPr/>
          <p:nvPr/>
        </p:nvSpPr>
        <p:spPr>
          <a:xfrm>
            <a:off x="755690" y="5593199"/>
            <a:ext cx="3036808" cy="1382078"/>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Times New Roman" panose="02020603050405020304" pitchFamily="18" charset="0"/>
                <a:ea typeface="Lato" pitchFamily="34" charset="-122"/>
                <a:cs typeface="Times New Roman" panose="02020603050405020304" pitchFamily="18" charset="0"/>
              </a:rPr>
              <a:t>The image shows the campus layout in 2024, with a mix of green areas, buildings, and roads.</a:t>
            </a:r>
            <a:endParaRPr lang="en-US" sz="1700" dirty="0">
              <a:latin typeface="Times New Roman" panose="02020603050405020304" pitchFamily="18" charset="0"/>
              <a:cs typeface="Times New Roman" panose="02020603050405020304" pitchFamily="18" charset="0"/>
            </a:endParaRPr>
          </a:p>
        </p:txBody>
      </p:sp>
      <p:sp>
        <p:nvSpPr>
          <p:cNvPr id="8" name="Text 4">
            <a:extLst>
              <a:ext uri="{FF2B5EF4-FFF2-40B4-BE49-F238E27FC236}">
                <a16:creationId xmlns:a16="http://schemas.microsoft.com/office/drawing/2014/main" id="{370F0016-2DE4-2374-08C3-EEE0605C3474}"/>
              </a:ext>
            </a:extLst>
          </p:cNvPr>
          <p:cNvSpPr/>
          <p:nvPr/>
        </p:nvSpPr>
        <p:spPr>
          <a:xfrm>
            <a:off x="4116348" y="5126474"/>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9" name="Text 5">
            <a:extLst>
              <a:ext uri="{FF2B5EF4-FFF2-40B4-BE49-F238E27FC236}">
                <a16:creationId xmlns:a16="http://schemas.microsoft.com/office/drawing/2014/main" id="{6DCD1A03-574A-5A72-C750-F7E53089A30B}"/>
              </a:ext>
            </a:extLst>
          </p:cNvPr>
          <p:cNvSpPr/>
          <p:nvPr/>
        </p:nvSpPr>
        <p:spPr>
          <a:xfrm>
            <a:off x="4116348" y="5593318"/>
            <a:ext cx="3036927" cy="1727597"/>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
        <p:nvSpPr>
          <p:cNvPr id="11" name="Text 6">
            <a:extLst>
              <a:ext uri="{FF2B5EF4-FFF2-40B4-BE49-F238E27FC236}">
                <a16:creationId xmlns:a16="http://schemas.microsoft.com/office/drawing/2014/main" id="{B91A022D-C6DA-099E-6DC1-91F33DB90954}"/>
              </a:ext>
            </a:extLst>
          </p:cNvPr>
          <p:cNvSpPr/>
          <p:nvPr/>
        </p:nvSpPr>
        <p:spPr>
          <a:xfrm>
            <a:off x="7477125" y="5126355"/>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12" name="Text 7">
            <a:extLst>
              <a:ext uri="{FF2B5EF4-FFF2-40B4-BE49-F238E27FC236}">
                <a16:creationId xmlns:a16="http://schemas.microsoft.com/office/drawing/2014/main" id="{FDCFA9D8-DA3E-2733-E8E4-9970DA0D74E9}"/>
              </a:ext>
            </a:extLst>
          </p:cNvPr>
          <p:cNvSpPr/>
          <p:nvPr/>
        </p:nvSpPr>
        <p:spPr>
          <a:xfrm>
            <a:off x="7477125" y="5593199"/>
            <a:ext cx="3036808" cy="2073116"/>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
        <p:nvSpPr>
          <p:cNvPr id="14" name="Text 8">
            <a:extLst>
              <a:ext uri="{FF2B5EF4-FFF2-40B4-BE49-F238E27FC236}">
                <a16:creationId xmlns:a16="http://schemas.microsoft.com/office/drawing/2014/main" id="{B0ED382F-62C3-6220-4DB1-FD9F2A48B69E}"/>
              </a:ext>
            </a:extLst>
          </p:cNvPr>
          <p:cNvSpPr/>
          <p:nvPr/>
        </p:nvSpPr>
        <p:spPr>
          <a:xfrm>
            <a:off x="10837783" y="5126474"/>
            <a:ext cx="2699028" cy="337304"/>
          </a:xfrm>
          <a:prstGeom prst="rect">
            <a:avLst/>
          </a:prstGeom>
          <a:noFill/>
          <a:ln/>
        </p:spPr>
        <p:txBody>
          <a:bodyPr wrap="none" lIns="0" tIns="0" rIns="0" bIns="0" rtlCol="0" anchor="t"/>
          <a:lstStyle/>
          <a:p>
            <a:pPr marL="0" indent="0" algn="l">
              <a:lnSpc>
                <a:spcPts val="2650"/>
              </a:lnSpc>
              <a:buNone/>
            </a:pPr>
            <a:endParaRPr lang="en-US" sz="2100" dirty="0">
              <a:latin typeface="Times New Roman" panose="02020603050405020304" pitchFamily="18" charset="0"/>
              <a:cs typeface="Times New Roman" panose="02020603050405020304" pitchFamily="18" charset="0"/>
            </a:endParaRPr>
          </a:p>
        </p:txBody>
      </p:sp>
      <p:sp>
        <p:nvSpPr>
          <p:cNvPr id="15" name="Text 9">
            <a:extLst>
              <a:ext uri="{FF2B5EF4-FFF2-40B4-BE49-F238E27FC236}">
                <a16:creationId xmlns:a16="http://schemas.microsoft.com/office/drawing/2014/main" id="{4F53DA46-B76F-8751-89DE-8AB828D74F44}"/>
              </a:ext>
            </a:extLst>
          </p:cNvPr>
          <p:cNvSpPr/>
          <p:nvPr/>
        </p:nvSpPr>
        <p:spPr>
          <a:xfrm>
            <a:off x="10837783" y="5593318"/>
            <a:ext cx="3036927" cy="2073116"/>
          </a:xfrm>
          <a:prstGeom prst="rect">
            <a:avLst/>
          </a:prstGeom>
          <a:noFill/>
          <a:ln/>
        </p:spPr>
        <p:txBody>
          <a:bodyPr wrap="square" lIns="0" tIns="0" rIns="0" bIns="0" rtlCol="0" anchor="t"/>
          <a:lstStyle/>
          <a:p>
            <a:pPr marL="0" indent="0" algn="l">
              <a:lnSpc>
                <a:spcPts val="2700"/>
              </a:lnSpc>
              <a:buNone/>
            </a:pPr>
            <a:endParaRPr lang="en-US"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06719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64250" y="521851"/>
            <a:ext cx="4744641" cy="593050"/>
          </a:xfrm>
          <a:prstGeom prst="rect">
            <a:avLst/>
          </a:prstGeom>
          <a:noFill/>
          <a:ln/>
        </p:spPr>
        <p:txBody>
          <a:bodyPr wrap="none" lIns="0" tIns="0" rIns="0" bIns="0" rtlCol="0" anchor="t"/>
          <a:lstStyle/>
          <a:p>
            <a:pPr marL="0" indent="0">
              <a:lnSpc>
                <a:spcPts val="4650"/>
              </a:lnSpc>
              <a:buNone/>
            </a:pPr>
            <a:r>
              <a:rPr lang="en-US" sz="3700" dirty="0">
                <a:solidFill>
                  <a:srgbClr val="312F2B"/>
                </a:solidFill>
                <a:latin typeface="Times New Roman" panose="02020603050405020304" pitchFamily="18" charset="0"/>
                <a:ea typeface="Gelasio" pitchFamily="34" charset="-122"/>
                <a:cs typeface="Times New Roman" panose="02020603050405020304" pitchFamily="18" charset="0"/>
              </a:rPr>
              <a:t>Classified Images</a:t>
            </a:r>
            <a:endParaRPr lang="en-US" sz="3700" dirty="0">
              <a:latin typeface="Times New Roman" panose="02020603050405020304" pitchFamily="18" charset="0"/>
              <a:cs typeface="Times New Roman" panose="02020603050405020304" pitchFamily="18" charset="0"/>
            </a:endParaRPr>
          </a:p>
        </p:txBody>
      </p:sp>
      <p:sp>
        <p:nvSpPr>
          <p:cNvPr id="3" name="Text 1"/>
          <p:cNvSpPr/>
          <p:nvPr/>
        </p:nvSpPr>
        <p:spPr>
          <a:xfrm>
            <a:off x="664250" y="1494473"/>
            <a:ext cx="13301901" cy="910828"/>
          </a:xfrm>
          <a:prstGeom prst="rect">
            <a:avLst/>
          </a:prstGeom>
          <a:noFill/>
          <a:ln/>
        </p:spPr>
        <p:txBody>
          <a:bodyPr wrap="square" lIns="0" tIns="0" rIns="0" bIns="0" rtlCol="0" anchor="t"/>
          <a:lstStyle/>
          <a:p>
            <a:pPr marL="0" indent="0">
              <a:lnSpc>
                <a:spcPts val="2350"/>
              </a:lnSpc>
              <a:buNone/>
            </a:pPr>
            <a:endParaRPr lang="en-US" sz="1450" dirty="0">
              <a:latin typeface="Times New Roman" panose="02020603050405020304" pitchFamily="18" charset="0"/>
              <a:cs typeface="Times New Roman" panose="02020603050405020304" pitchFamily="18" charset="0"/>
            </a:endParaRPr>
          </a:p>
        </p:txBody>
      </p:sp>
      <p:pic>
        <p:nvPicPr>
          <p:cNvPr id="4" name="Image 0"/>
          <p:cNvPicPr>
            <a:picLocks noChangeAspect="1"/>
          </p:cNvPicPr>
          <p:nvPr/>
        </p:nvPicPr>
        <p:blipFill>
          <a:blip r:embed="rId3"/>
          <a:srcRect/>
          <a:stretch/>
        </p:blipFill>
        <p:spPr>
          <a:xfrm>
            <a:off x="6852327" y="946088"/>
            <a:ext cx="6508671" cy="6681084"/>
          </a:xfrm>
          <a:prstGeom prst="rect">
            <a:avLst/>
          </a:prstGeom>
        </p:spPr>
      </p:pic>
      <p:sp>
        <p:nvSpPr>
          <p:cNvPr id="5" name="Text 2"/>
          <p:cNvSpPr/>
          <p:nvPr/>
        </p:nvSpPr>
        <p:spPr>
          <a:xfrm>
            <a:off x="664250" y="6878479"/>
            <a:ext cx="2372320" cy="296585"/>
          </a:xfrm>
          <a:prstGeom prst="rect">
            <a:avLst/>
          </a:prstGeom>
          <a:noFill/>
          <a:ln/>
        </p:spPr>
        <p:txBody>
          <a:bodyPr wrap="none" lIns="0" tIns="0" rIns="0" bIns="0" rtlCol="0" anchor="t"/>
          <a:lstStyle/>
          <a:p>
            <a:pPr marL="0" indent="0" algn="l">
              <a:lnSpc>
                <a:spcPts val="2300"/>
              </a:lnSpc>
              <a:buNone/>
            </a:pPr>
            <a:r>
              <a:rPr lang="en-US" sz="1850" dirty="0">
                <a:solidFill>
                  <a:srgbClr val="272525"/>
                </a:solidFill>
                <a:latin typeface="Times New Roman" panose="02020603050405020304" pitchFamily="18" charset="0"/>
                <a:ea typeface="Gelasio" pitchFamily="34" charset="-122"/>
                <a:cs typeface="Times New Roman" panose="02020603050405020304" pitchFamily="18" charset="0"/>
              </a:rPr>
              <a:t>2016 Layout</a:t>
            </a:r>
            <a:endParaRPr lang="en-US" sz="1850" dirty="0">
              <a:latin typeface="Times New Roman" panose="02020603050405020304" pitchFamily="18" charset="0"/>
              <a:cs typeface="Times New Roman" panose="02020603050405020304" pitchFamily="18" charset="0"/>
            </a:endParaRPr>
          </a:p>
        </p:txBody>
      </p:sp>
      <p:sp>
        <p:nvSpPr>
          <p:cNvPr id="6" name="Text 3"/>
          <p:cNvSpPr/>
          <p:nvPr/>
        </p:nvSpPr>
        <p:spPr>
          <a:xfrm>
            <a:off x="664250" y="7288887"/>
            <a:ext cx="6508552" cy="607219"/>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Times New Roman" panose="02020603050405020304" pitchFamily="18" charset="0"/>
                <a:ea typeface="Lato" pitchFamily="34" charset="-122"/>
                <a:cs typeface="Times New Roman" panose="02020603050405020304" pitchFamily="18" charset="0"/>
              </a:rPr>
              <a:t>The image shows the classified land cover types in 2016, with a mix of forest, open land, buildings, and roads.</a:t>
            </a:r>
            <a:endParaRPr lang="en-US" sz="1450" dirty="0">
              <a:latin typeface="Times New Roman" panose="02020603050405020304" pitchFamily="18" charset="0"/>
              <a:cs typeface="Times New Roman" panose="02020603050405020304" pitchFamily="18" charset="0"/>
            </a:endParaRPr>
          </a:p>
        </p:txBody>
      </p:sp>
      <p:sp>
        <p:nvSpPr>
          <p:cNvPr id="8" name="Text 4"/>
          <p:cNvSpPr/>
          <p:nvPr/>
        </p:nvSpPr>
        <p:spPr>
          <a:xfrm>
            <a:off x="7457480" y="6878598"/>
            <a:ext cx="2372320" cy="296585"/>
          </a:xfrm>
          <a:prstGeom prst="rect">
            <a:avLst/>
          </a:prstGeom>
          <a:noFill/>
          <a:ln/>
        </p:spPr>
        <p:txBody>
          <a:bodyPr wrap="none" lIns="0" tIns="0" rIns="0" bIns="0" rtlCol="0" anchor="t"/>
          <a:lstStyle/>
          <a:p>
            <a:pPr marL="0" indent="0" algn="l">
              <a:lnSpc>
                <a:spcPts val="2300"/>
              </a:lnSpc>
              <a:buNone/>
            </a:pPr>
            <a:endParaRPr lang="en-US" sz="1850" dirty="0">
              <a:latin typeface="Times New Roman" panose="02020603050405020304" pitchFamily="18" charset="0"/>
              <a:cs typeface="Times New Roman" panose="02020603050405020304" pitchFamily="18" charset="0"/>
            </a:endParaRPr>
          </a:p>
        </p:txBody>
      </p:sp>
      <p:sp>
        <p:nvSpPr>
          <p:cNvPr id="9" name="Text 5"/>
          <p:cNvSpPr/>
          <p:nvPr/>
        </p:nvSpPr>
        <p:spPr>
          <a:xfrm>
            <a:off x="7457480" y="7289006"/>
            <a:ext cx="6508671" cy="607219"/>
          </a:xfrm>
          <a:prstGeom prst="rect">
            <a:avLst/>
          </a:prstGeom>
          <a:noFill/>
          <a:ln/>
        </p:spPr>
        <p:txBody>
          <a:bodyPr wrap="square" lIns="0" tIns="0" rIns="0" bIns="0" rtlCol="0" anchor="t"/>
          <a:lstStyle/>
          <a:p>
            <a:pPr marL="0" indent="0" algn="l">
              <a:lnSpc>
                <a:spcPts val="2350"/>
              </a:lnSpc>
              <a:buNone/>
            </a:pPr>
            <a:endParaRPr lang="en-US" sz="1450"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F737F9EA-9F3B-28FA-0491-0F6B09C93E89}"/>
              </a:ext>
            </a:extLst>
          </p:cNvPr>
          <p:cNvPicPr>
            <a:picLocks noChangeAspect="1"/>
          </p:cNvPicPr>
          <p:nvPr/>
        </p:nvPicPr>
        <p:blipFill>
          <a:blip r:embed="rId4"/>
          <a:stretch>
            <a:fillRect/>
          </a:stretch>
        </p:blipFill>
        <p:spPr>
          <a:xfrm>
            <a:off x="664249" y="1708512"/>
            <a:ext cx="5661660" cy="5026615"/>
          </a:xfrm>
          <a:prstGeom prst="rect">
            <a:avLst/>
          </a:prstGeom>
        </p:spPr>
      </p:pic>
      <p:sp>
        <p:nvSpPr>
          <p:cNvPr id="12" name="Oval 11">
            <a:extLst>
              <a:ext uri="{FF2B5EF4-FFF2-40B4-BE49-F238E27FC236}">
                <a16:creationId xmlns:a16="http://schemas.microsoft.com/office/drawing/2014/main" id="{569C58F6-B28A-058E-9D4D-071D994C3488}"/>
              </a:ext>
            </a:extLst>
          </p:cNvPr>
          <p:cNvSpPr/>
          <p:nvPr/>
        </p:nvSpPr>
        <p:spPr>
          <a:xfrm>
            <a:off x="4991548" y="5152913"/>
            <a:ext cx="914400" cy="451821"/>
          </a:xfrm>
          <a:prstGeom prst="ellipse">
            <a:avLst/>
          </a:prstGeom>
          <a:noFill/>
          <a:ln>
            <a:solidFill>
              <a:srgbClr val="C00000"/>
            </a:solidFill>
          </a:ln>
          <a:effectLst>
            <a:glow rad="635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B79FE376-D66A-EFAD-1BFA-C7801A2F91A4}"/>
              </a:ext>
            </a:extLst>
          </p:cNvPr>
          <p:cNvSpPr/>
          <p:nvPr/>
        </p:nvSpPr>
        <p:spPr>
          <a:xfrm>
            <a:off x="5644425" y="5551275"/>
            <a:ext cx="828339" cy="607219"/>
          </a:xfrm>
          <a:prstGeom prst="ellipse">
            <a:avLst/>
          </a:prstGeom>
          <a:noFill/>
          <a:ln>
            <a:solidFill>
              <a:srgbClr val="C00000"/>
            </a:solidFill>
          </a:ln>
          <a:effectLst>
            <a:glow rad="635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2066F1-0E7C-A408-46E8-961773BB4AC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E594974F-5732-C004-3DE6-A492E4F6DF90}"/>
              </a:ext>
            </a:extLst>
          </p:cNvPr>
          <p:cNvSpPr/>
          <p:nvPr/>
        </p:nvSpPr>
        <p:spPr>
          <a:xfrm>
            <a:off x="664250" y="521851"/>
            <a:ext cx="4744641" cy="593050"/>
          </a:xfrm>
          <a:prstGeom prst="rect">
            <a:avLst/>
          </a:prstGeom>
          <a:noFill/>
          <a:ln/>
        </p:spPr>
        <p:txBody>
          <a:bodyPr wrap="none" lIns="0" tIns="0" rIns="0" bIns="0" rtlCol="0" anchor="t"/>
          <a:lstStyle/>
          <a:p>
            <a:pPr marL="0" indent="0">
              <a:lnSpc>
                <a:spcPts val="4650"/>
              </a:lnSpc>
              <a:buNone/>
            </a:pPr>
            <a:r>
              <a:rPr lang="en-US" sz="3700" dirty="0">
                <a:solidFill>
                  <a:srgbClr val="312F2B"/>
                </a:solidFill>
                <a:latin typeface="Times New Roman" panose="02020603050405020304" pitchFamily="18" charset="0"/>
                <a:ea typeface="Gelasio" pitchFamily="34" charset="-122"/>
                <a:cs typeface="Times New Roman" panose="02020603050405020304" pitchFamily="18" charset="0"/>
              </a:rPr>
              <a:t>Classified Images</a:t>
            </a:r>
            <a:endParaRPr lang="en-US" sz="3700" dirty="0">
              <a:latin typeface="Times New Roman" panose="02020603050405020304" pitchFamily="18" charset="0"/>
              <a:cs typeface="Times New Roman" panose="02020603050405020304" pitchFamily="18" charset="0"/>
            </a:endParaRPr>
          </a:p>
        </p:txBody>
      </p:sp>
      <p:sp>
        <p:nvSpPr>
          <p:cNvPr id="3" name="Text 1">
            <a:extLst>
              <a:ext uri="{FF2B5EF4-FFF2-40B4-BE49-F238E27FC236}">
                <a16:creationId xmlns:a16="http://schemas.microsoft.com/office/drawing/2014/main" id="{C6EFA547-DB9F-993C-F180-CD85F037C130}"/>
              </a:ext>
            </a:extLst>
          </p:cNvPr>
          <p:cNvSpPr/>
          <p:nvPr/>
        </p:nvSpPr>
        <p:spPr>
          <a:xfrm>
            <a:off x="664250" y="1494473"/>
            <a:ext cx="13301901" cy="910828"/>
          </a:xfrm>
          <a:prstGeom prst="rect">
            <a:avLst/>
          </a:prstGeom>
          <a:noFill/>
          <a:ln/>
        </p:spPr>
        <p:txBody>
          <a:bodyPr wrap="square" lIns="0" tIns="0" rIns="0" bIns="0" rtlCol="0" anchor="t"/>
          <a:lstStyle/>
          <a:p>
            <a:pPr marL="0" indent="0">
              <a:lnSpc>
                <a:spcPts val="2350"/>
              </a:lnSpc>
              <a:buNone/>
            </a:pPr>
            <a:endParaRPr lang="en-US" sz="1450" dirty="0">
              <a:latin typeface="Times New Roman" panose="02020603050405020304" pitchFamily="18" charset="0"/>
              <a:cs typeface="Times New Roman" panose="02020603050405020304" pitchFamily="18" charset="0"/>
            </a:endParaRPr>
          </a:p>
        </p:txBody>
      </p:sp>
      <p:sp>
        <p:nvSpPr>
          <p:cNvPr id="5" name="Text 2">
            <a:extLst>
              <a:ext uri="{FF2B5EF4-FFF2-40B4-BE49-F238E27FC236}">
                <a16:creationId xmlns:a16="http://schemas.microsoft.com/office/drawing/2014/main" id="{9F353F90-5E48-FEAF-0F77-684FC48B86A0}"/>
              </a:ext>
            </a:extLst>
          </p:cNvPr>
          <p:cNvSpPr/>
          <p:nvPr/>
        </p:nvSpPr>
        <p:spPr>
          <a:xfrm>
            <a:off x="664250" y="6878479"/>
            <a:ext cx="2372320" cy="296585"/>
          </a:xfrm>
          <a:prstGeom prst="rect">
            <a:avLst/>
          </a:prstGeom>
          <a:noFill/>
          <a:ln/>
        </p:spPr>
        <p:txBody>
          <a:bodyPr wrap="none" lIns="0" tIns="0" rIns="0" bIns="0" rtlCol="0" anchor="t"/>
          <a:lstStyle/>
          <a:p>
            <a:pPr marL="0" indent="0" algn="l">
              <a:lnSpc>
                <a:spcPts val="2300"/>
              </a:lnSpc>
              <a:buNone/>
            </a:pPr>
            <a:r>
              <a:rPr lang="en-US" sz="1850" dirty="0">
                <a:solidFill>
                  <a:srgbClr val="272525"/>
                </a:solidFill>
                <a:latin typeface="Times New Roman" panose="02020603050405020304" pitchFamily="18" charset="0"/>
                <a:ea typeface="Gelasio" pitchFamily="34" charset="-122"/>
                <a:cs typeface="Times New Roman" panose="02020603050405020304" pitchFamily="18" charset="0"/>
              </a:rPr>
              <a:t>2019 Layout</a:t>
            </a:r>
            <a:endParaRPr lang="en-US" sz="1850" dirty="0">
              <a:latin typeface="Times New Roman" panose="02020603050405020304" pitchFamily="18" charset="0"/>
              <a:cs typeface="Times New Roman" panose="02020603050405020304" pitchFamily="18" charset="0"/>
            </a:endParaRPr>
          </a:p>
        </p:txBody>
      </p:sp>
      <p:sp>
        <p:nvSpPr>
          <p:cNvPr id="6" name="Text 3">
            <a:extLst>
              <a:ext uri="{FF2B5EF4-FFF2-40B4-BE49-F238E27FC236}">
                <a16:creationId xmlns:a16="http://schemas.microsoft.com/office/drawing/2014/main" id="{A732166A-7D6F-3017-8539-7843906AC9E7}"/>
              </a:ext>
            </a:extLst>
          </p:cNvPr>
          <p:cNvSpPr/>
          <p:nvPr/>
        </p:nvSpPr>
        <p:spPr>
          <a:xfrm>
            <a:off x="664250" y="7288887"/>
            <a:ext cx="6508552" cy="607219"/>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Times New Roman" panose="02020603050405020304" pitchFamily="18" charset="0"/>
                <a:ea typeface="Lato" pitchFamily="34" charset="-122"/>
                <a:cs typeface="Times New Roman" panose="02020603050405020304" pitchFamily="18" charset="0"/>
              </a:rPr>
              <a:t>The </a:t>
            </a:r>
            <a:r>
              <a:rPr lang="en-US" sz="1450" dirty="0">
                <a:solidFill>
                  <a:srgbClr val="272525"/>
                </a:solidFill>
                <a:latin typeface="Times New Roman" panose="02020603050405020304" pitchFamily="18" charset="0"/>
                <a:ea typeface="Gelasio"/>
                <a:cs typeface="Times New Roman" panose="02020603050405020304" pitchFamily="18" charset="0"/>
              </a:rPr>
              <a:t>image</a:t>
            </a:r>
            <a:r>
              <a:rPr lang="en-US" sz="1450" dirty="0">
                <a:solidFill>
                  <a:srgbClr val="272525"/>
                </a:solidFill>
                <a:latin typeface="Times New Roman" panose="02020603050405020304" pitchFamily="18" charset="0"/>
                <a:ea typeface="Lato" pitchFamily="34" charset="-122"/>
                <a:cs typeface="Times New Roman" panose="02020603050405020304" pitchFamily="18" charset="0"/>
              </a:rPr>
              <a:t> shows the classified land cover types in 2016, with a mix of forest, open land, buildings, and roads.</a:t>
            </a:r>
            <a:endParaRPr lang="en-US" sz="1450" dirty="0">
              <a:latin typeface="Times New Roman" panose="02020603050405020304" pitchFamily="18" charset="0"/>
              <a:cs typeface="Times New Roman" panose="02020603050405020304" pitchFamily="18" charset="0"/>
            </a:endParaRPr>
          </a:p>
        </p:txBody>
      </p:sp>
      <p:pic>
        <p:nvPicPr>
          <p:cNvPr id="7" name="Image 1">
            <a:extLst>
              <a:ext uri="{FF2B5EF4-FFF2-40B4-BE49-F238E27FC236}">
                <a16:creationId xmlns:a16="http://schemas.microsoft.com/office/drawing/2014/main" id="{D2B2A9C4-4969-73B6-9AE6-02C8D35DA82D}"/>
              </a:ext>
            </a:extLst>
          </p:cNvPr>
          <p:cNvPicPr>
            <a:picLocks noChangeAspect="1"/>
          </p:cNvPicPr>
          <p:nvPr/>
        </p:nvPicPr>
        <p:blipFill>
          <a:blip r:embed="rId3"/>
          <a:srcRect/>
          <a:stretch/>
        </p:blipFill>
        <p:spPr>
          <a:xfrm>
            <a:off x="7172802" y="811291"/>
            <a:ext cx="6124126" cy="6781205"/>
          </a:xfrm>
          <a:prstGeom prst="rect">
            <a:avLst/>
          </a:prstGeom>
        </p:spPr>
      </p:pic>
      <p:sp>
        <p:nvSpPr>
          <p:cNvPr id="8" name="Text 4">
            <a:extLst>
              <a:ext uri="{FF2B5EF4-FFF2-40B4-BE49-F238E27FC236}">
                <a16:creationId xmlns:a16="http://schemas.microsoft.com/office/drawing/2014/main" id="{0AC4BF75-4257-834C-0132-33B717384969}"/>
              </a:ext>
            </a:extLst>
          </p:cNvPr>
          <p:cNvSpPr/>
          <p:nvPr/>
        </p:nvSpPr>
        <p:spPr>
          <a:xfrm>
            <a:off x="7457480" y="6878598"/>
            <a:ext cx="2372320" cy="296585"/>
          </a:xfrm>
          <a:prstGeom prst="rect">
            <a:avLst/>
          </a:prstGeom>
          <a:noFill/>
          <a:ln/>
        </p:spPr>
        <p:txBody>
          <a:bodyPr wrap="none" lIns="0" tIns="0" rIns="0" bIns="0" rtlCol="0" anchor="t"/>
          <a:lstStyle/>
          <a:p>
            <a:pPr marL="0" indent="0" algn="l">
              <a:lnSpc>
                <a:spcPts val="2300"/>
              </a:lnSpc>
              <a:buNone/>
            </a:pPr>
            <a:endParaRPr lang="en-US" sz="1850" dirty="0">
              <a:latin typeface="Times New Roman" panose="02020603050405020304" pitchFamily="18" charset="0"/>
              <a:cs typeface="Times New Roman" panose="02020603050405020304" pitchFamily="18" charset="0"/>
            </a:endParaRPr>
          </a:p>
        </p:txBody>
      </p:sp>
      <p:sp>
        <p:nvSpPr>
          <p:cNvPr id="9" name="Text 5">
            <a:extLst>
              <a:ext uri="{FF2B5EF4-FFF2-40B4-BE49-F238E27FC236}">
                <a16:creationId xmlns:a16="http://schemas.microsoft.com/office/drawing/2014/main" id="{11C94DB8-C4BF-4BE7-A8A0-E0BDD0C60F1A}"/>
              </a:ext>
            </a:extLst>
          </p:cNvPr>
          <p:cNvSpPr/>
          <p:nvPr/>
        </p:nvSpPr>
        <p:spPr>
          <a:xfrm>
            <a:off x="7457480" y="7289006"/>
            <a:ext cx="6508671" cy="607219"/>
          </a:xfrm>
          <a:prstGeom prst="rect">
            <a:avLst/>
          </a:prstGeom>
          <a:noFill/>
          <a:ln/>
        </p:spPr>
        <p:txBody>
          <a:bodyPr wrap="square" lIns="0" tIns="0" rIns="0" bIns="0" rtlCol="0" anchor="t"/>
          <a:lstStyle/>
          <a:p>
            <a:pPr marL="0" indent="0" algn="l">
              <a:lnSpc>
                <a:spcPts val="2350"/>
              </a:lnSpc>
              <a:buNone/>
            </a:pPr>
            <a:endParaRPr lang="en-US" sz="1450"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CEB1F549-3E88-2969-2615-10165E108DB7}"/>
              </a:ext>
            </a:extLst>
          </p:cNvPr>
          <p:cNvPicPr>
            <a:picLocks noChangeAspect="1"/>
          </p:cNvPicPr>
          <p:nvPr/>
        </p:nvPicPr>
        <p:blipFill>
          <a:blip r:embed="rId4"/>
          <a:stretch>
            <a:fillRect/>
          </a:stretch>
        </p:blipFill>
        <p:spPr>
          <a:xfrm>
            <a:off x="673628" y="1366221"/>
            <a:ext cx="4960620" cy="5099125"/>
          </a:xfrm>
          <a:prstGeom prst="rect">
            <a:avLst/>
          </a:prstGeom>
        </p:spPr>
      </p:pic>
      <p:sp>
        <p:nvSpPr>
          <p:cNvPr id="12" name="Oval 11">
            <a:extLst>
              <a:ext uri="{FF2B5EF4-FFF2-40B4-BE49-F238E27FC236}">
                <a16:creationId xmlns:a16="http://schemas.microsoft.com/office/drawing/2014/main" id="{47E9B7AB-53F3-0A41-6022-E692E6060F28}"/>
              </a:ext>
            </a:extLst>
          </p:cNvPr>
          <p:cNvSpPr/>
          <p:nvPr/>
        </p:nvSpPr>
        <p:spPr>
          <a:xfrm>
            <a:off x="4528969" y="4679576"/>
            <a:ext cx="763793" cy="613186"/>
          </a:xfrm>
          <a:prstGeom prst="ellipse">
            <a:avLst/>
          </a:prstGeom>
          <a:noFill/>
          <a:ln>
            <a:solidFill>
              <a:srgbClr val="C00000"/>
            </a:solidFill>
          </a:ln>
          <a:effectLst>
            <a:glow rad="635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0BAF8901-3538-6D30-6164-E1A232CA82CE}"/>
              </a:ext>
            </a:extLst>
          </p:cNvPr>
          <p:cNvSpPr/>
          <p:nvPr/>
        </p:nvSpPr>
        <p:spPr>
          <a:xfrm>
            <a:off x="5131398" y="5292762"/>
            <a:ext cx="682855" cy="531538"/>
          </a:xfrm>
          <a:prstGeom prst="ellipse">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4829388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182</TotalTime>
  <Words>726</Words>
  <Application>Microsoft Office PowerPoint</Application>
  <PresentationFormat>Custom</PresentationFormat>
  <Paragraphs>82</Paragraphs>
  <Slides>17</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Times New Roman</vt:lpstr>
      <vt:lpstr>Calibri Light</vt:lpstr>
      <vt:lpstr>Gelasio</vt:lpstr>
      <vt:lpstr>Calibri</vt:lpstr>
      <vt:lpstr>Arial</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Yuvraj Singh</cp:lastModifiedBy>
  <cp:revision>10</cp:revision>
  <dcterms:created xsi:type="dcterms:W3CDTF">2024-11-13T16:49:04Z</dcterms:created>
  <dcterms:modified xsi:type="dcterms:W3CDTF">2024-11-14T18:24:14Z</dcterms:modified>
</cp:coreProperties>
</file>